
<file path=[Content_Types].xml><?xml version="1.0" encoding="utf-8"?>
<Types xmlns="http://schemas.openxmlformats.org/package/2006/content-types">
  <Default Extension="fntdata" ContentType="application/x-fontdata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88" r:id="rId2"/>
    <p:sldId id="275" r:id="rId3"/>
    <p:sldId id="291" r:id="rId4"/>
    <p:sldId id="287" r:id="rId5"/>
    <p:sldId id="285" r:id="rId6"/>
    <p:sldId id="286" r:id="rId7"/>
    <p:sldId id="259" r:id="rId8"/>
    <p:sldId id="301" r:id="rId9"/>
    <p:sldId id="317" r:id="rId10"/>
    <p:sldId id="295" r:id="rId11"/>
    <p:sldId id="302" r:id="rId12"/>
    <p:sldId id="263" r:id="rId13"/>
    <p:sldId id="319" r:id="rId14"/>
    <p:sldId id="299" r:id="rId15"/>
    <p:sldId id="303" r:id="rId16"/>
    <p:sldId id="315" r:id="rId17"/>
    <p:sldId id="308" r:id="rId18"/>
    <p:sldId id="313" r:id="rId19"/>
    <p:sldId id="309" r:id="rId20"/>
    <p:sldId id="320" r:id="rId21"/>
    <p:sldId id="279" r:id="rId22"/>
    <p:sldId id="312" r:id="rId23"/>
    <p:sldId id="278" r:id="rId24"/>
  </p:sldIdLst>
  <p:sldSz cx="12192000" cy="6858000"/>
  <p:notesSz cx="6858000" cy="9144000"/>
  <p:embeddedFontLst>
    <p:embeddedFont>
      <p:font typeface="맑은 고딕" panose="020B0503020000020004" pitchFamily="34" charset="-127"/>
      <p:regular r:id="rId27"/>
      <p:bold r:id="rId28"/>
    </p:embeddedFont>
    <p:embeddedFont>
      <p:font typeface="10X10" panose="02000300000000000000" pitchFamily="2" charset="-127"/>
      <p:regular r:id="rId29"/>
    </p:embeddedFont>
    <p:embeddedFont>
      <p:font typeface="Arial Narrow" panose="020B0606020202030204" pitchFamily="34" charset="0"/>
      <p:regular r:id="rId30"/>
      <p:bold r:id="rId31"/>
      <p:italic r:id="rId32"/>
      <p:boldItalic r:id="rId33"/>
    </p:embeddedFont>
    <p:embeddedFont>
      <p:font typeface="BM Dohyeon" panose="020B0600000101010101" pitchFamily="34" charset="-127"/>
      <p:regular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Gmarket Sans TTF" panose="02000000000000000000" pitchFamily="2" charset="-128"/>
      <p:regular r:id="rId39"/>
      <p:bold r:id="rId40"/>
    </p:embeddedFont>
    <p:embeddedFont>
      <p:font typeface="GoyangDeogyang EB" pitchFamily="2" charset="-127"/>
      <p:regular r:id="rId41"/>
    </p:embeddedFont>
    <p:embeddedFont>
      <p:font typeface="NanumGothic" panose="020D0604000000000000" pitchFamily="34" charset="-127"/>
      <p:regular r:id="rId42"/>
      <p:bold r:id="rId43"/>
    </p:embeddedFont>
    <p:embeddedFont>
      <p:font typeface="NanumGothic" panose="020D0604000000000000" pitchFamily="34" charset="-127"/>
      <p:regular r:id="rId42"/>
      <p:bold r:id="rId43"/>
    </p:embeddedFont>
    <p:embeddedFont>
      <p:font typeface="NanumSquare" panose="020B0600000101010101" pitchFamily="34" charset="-127"/>
      <p:regular r:id="rId44"/>
    </p:embeddedFont>
    <p:embeddedFont>
      <p:font typeface="NanumSquare ExtraBold" panose="020B0600000101010101" pitchFamily="34" charset="-127"/>
      <p:bold r:id="rId45"/>
    </p:embeddedFont>
    <p:embeddedFont>
      <p:font typeface="NanumSquare Light" panose="020B0600000101010101" pitchFamily="34" charset="-127"/>
      <p:regular r:id="rId46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521415D9-36F7-43E2-AB2F-B90AF26B5E84}">
      <p14:sectionLst xmlns:p14="http://schemas.microsoft.com/office/powerpoint/2010/main">
        <p14:section name="시작" id="{05F5725B-712B-9648-B65A-3E60F03894E2}">
          <p14:sldIdLst>
            <p14:sldId id="288"/>
            <p14:sldId id="275"/>
          </p14:sldIdLst>
        </p14:section>
        <p14:section name="선정배경" id="{B3E36B31-A8F3-8540-A0DD-16C79A285BBF}">
          <p14:sldIdLst>
            <p14:sldId id="291"/>
            <p14:sldId id="287"/>
            <p14:sldId id="285"/>
            <p14:sldId id="286"/>
            <p14:sldId id="259"/>
          </p14:sldIdLst>
        </p14:section>
        <p14:section name="작품 소개" id="{DB41CDF4-3510-FE46-B547-03D94792E35C}">
          <p14:sldIdLst>
            <p14:sldId id="301"/>
            <p14:sldId id="317"/>
            <p14:sldId id="295"/>
          </p14:sldIdLst>
        </p14:section>
        <p14:section name="주요 기술 요소" id="{FF34FE07-1157-D946-A5AD-D8315632648D}">
          <p14:sldIdLst>
            <p14:sldId id="302"/>
            <p14:sldId id="263"/>
            <p14:sldId id="319"/>
            <p14:sldId id="299"/>
            <p14:sldId id="303"/>
            <p14:sldId id="315"/>
          </p14:sldIdLst>
        </p14:section>
        <p14:section name="기대 효과" id="{DFB8C917-0FC8-6642-A3D8-C65CD0661BBF}">
          <p14:sldIdLst>
            <p14:sldId id="308"/>
            <p14:sldId id="313"/>
          </p14:sldIdLst>
        </p14:section>
        <p14:section name="결과" id="{2F8BD2AA-2088-C34F-AAF0-A4817B88EC8C}">
          <p14:sldIdLst>
            <p14:sldId id="309"/>
            <p14:sldId id="320"/>
          </p14:sldIdLst>
        </p14:section>
        <p14:section name="끝" id="{69D53531-E699-7E4A-8552-6B802FB9B036}">
          <p14:sldIdLst>
            <p14:sldId id="279"/>
            <p14:sldId id="312"/>
            <p14:sldId id="27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CFDEE6"/>
    <a:srgbClr val="DEECF7"/>
    <a:srgbClr val="E8F0F4"/>
    <a:srgbClr val="DAE3F3"/>
    <a:srgbClr val="21578B"/>
    <a:srgbClr val="2B2B2C"/>
    <a:srgbClr val="E6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42"/>
    <p:restoredTop sz="80626"/>
  </p:normalViewPr>
  <p:slideViewPr>
    <p:cSldViewPr snapToGrid="0" snapToObjects="1">
      <p:cViewPr varScale="1">
        <p:scale>
          <a:sx n="121" d="100"/>
          <a:sy n="121" d="100"/>
        </p:scale>
        <p:origin x="1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8439B2-C682-B543-9731-6E9F9CABC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18FB63-F065-574B-8274-311152AC03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D721E-E343-5841-A19B-E698FC1979B5}" type="datetimeFigureOut">
              <a:rPr kumimoji="1" lang="x-none" altLang="en-US" smtClean="0"/>
              <a:t>2020. 9. 23.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2E5A84-E63B-7946-A094-479061CDEF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AD4EB-7F1D-B04A-A741-B8AAD5486F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EC52E-425A-4940-9BE4-ADF00D803BF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02900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0" i="0">
        <a:latin typeface="NanumSquare" panose="020B0600000101010101" pitchFamily="34" charset="-127"/>
        <a:ea typeface="NanumSquare" panose="020B0600000101010101" pitchFamily="34" charset="-127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적대적 생성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활용한 트로트 음원 작곡 발표를 맡은 임지은입니다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3119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세번째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주요기술요소입니다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718228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적대적 생성 신경망을 주요 기술 요소로 선정하였습니다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ore-KR" altLang="en-US" dirty="0"/>
              <a:t>왼쪽</a:t>
            </a:r>
            <a:r>
              <a:rPr kumimoji="1" lang="ko-KR" altLang="en-US" dirty="0"/>
              <a:t> 아래 보이는 그림은 일반 사진을 반 고흐 스타일을 학습한 적대적 생성 신경망 모델을 통해 </a:t>
            </a:r>
            <a:r>
              <a:rPr kumimoji="1" lang="ko-KR" altLang="en-US" dirty="0" err="1"/>
              <a:t>반고흐</a:t>
            </a:r>
            <a:r>
              <a:rPr kumimoji="1" lang="ko-KR" altLang="en-US" dirty="0"/>
              <a:t> 스타일의 그림을 생성해내는 기술입니다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훈련 데이터들의 악보를 훈련한 모델을 통해 새로운 악보들을 생성합니다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 과정에서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생성자와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비평자라는</a:t>
            </a:r>
            <a:r>
              <a:rPr kumimoji="1" lang="ko-KR" altLang="en-US" dirty="0"/>
              <a:t> 두 인공신경망이 경쟁하면서 목표에 달성하고자 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과정에서 더 사실같은 데이터를 생성해내는 것이 핵심입니다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39472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모델을</a:t>
            </a:r>
            <a:r>
              <a:rPr kumimoji="1" lang="ko-KR" altLang="en-US" dirty="0"/>
              <a:t> 학습시키기 위해 학습 데이터 셋을 총 </a:t>
            </a:r>
            <a:r>
              <a:rPr kumimoji="1" lang="en-US" altLang="ko-KR" dirty="0"/>
              <a:t>35</a:t>
            </a:r>
            <a:r>
              <a:rPr kumimoji="1" lang="ko-KR" altLang="en-US" dirty="0"/>
              <a:t>곡으로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각 오른쪽에 표시된 값들은 음원에서 사용되는 음높이의 </a:t>
            </a:r>
            <a:r>
              <a:rPr kumimoji="1" lang="ko-KR" altLang="en-US" dirty="0" err="1"/>
              <a:t>갯수를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정리해놓은것입니다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훈련데이터를 선정할 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 음높이의 최대수가 </a:t>
            </a:r>
            <a:r>
              <a:rPr kumimoji="1" lang="en-US" altLang="ko-KR" dirty="0"/>
              <a:t>85</a:t>
            </a:r>
            <a:r>
              <a:rPr kumimoji="1" lang="ko-KR" altLang="en-US" dirty="0"/>
              <a:t>이하인 곡들을 선정하였습니다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그렇기 때문에 </a:t>
            </a:r>
            <a:r>
              <a:rPr kumimoji="1" lang="ko-KR" altLang="en-US" dirty="0" err="1"/>
              <a:t>아모르파티</a:t>
            </a:r>
            <a:r>
              <a:rPr kumimoji="1" lang="ko-KR" altLang="en-US" dirty="0"/>
              <a:t> 같은 </a:t>
            </a:r>
            <a:r>
              <a:rPr kumimoji="1" lang="en-US" altLang="ko-KR" dirty="0"/>
              <a:t>EDM </a:t>
            </a:r>
            <a:r>
              <a:rPr kumimoji="1" lang="ko-KR" altLang="en-US" dirty="0"/>
              <a:t>곡은 제외되었습니다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337320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앞서 선별한 곡들을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전처리하였습니다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Music21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모듈을 활용하여 음원들을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파싱하여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노트와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듀레이션을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인식하였습니다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룩업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테이블을 생성하여 훈련에 사용될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데이터셋을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생성하였습니다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58239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사용한 </a:t>
            </a:r>
            <a:r>
              <a:rPr kumimoji="1" lang="ko-KR" altLang="en-US" dirty="0" err="1"/>
              <a:t>학습모델은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뮤즈갠입니다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뮤즈갠은</a:t>
            </a:r>
            <a:r>
              <a:rPr kumimoji="1" lang="ko-KR" altLang="en-US" dirty="0"/>
              <a:t> 생성자가 화음 스타일 멜로디 리듬을 의미하는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입력을 받습니다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화음과 멜로디 입력이 먼저 </a:t>
            </a:r>
            <a:r>
              <a:rPr kumimoji="1" lang="ko-KR" altLang="en-US" dirty="0" err="1"/>
              <a:t>템포럴네트워크를</a:t>
            </a:r>
            <a:r>
              <a:rPr kumimoji="1" lang="ko-KR" altLang="en-US" dirty="0"/>
              <a:t> 통과하여 </a:t>
            </a:r>
            <a:r>
              <a:rPr kumimoji="1" lang="ko-KR" altLang="en-US" dirty="0" err="1"/>
              <a:t>텐서를</a:t>
            </a:r>
            <a:r>
              <a:rPr kumimoji="1" lang="ko-KR" altLang="en-US" dirty="0"/>
              <a:t> 출력합니다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특정 트랙의 마디를 생성하기 위해 네트워크의 화음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스타일</a:t>
            </a:r>
            <a:r>
              <a:rPr kumimoji="1" lang="en-US" altLang="ko-KR" dirty="0"/>
              <a:t>,</a:t>
            </a:r>
            <a:r>
              <a:rPr kumimoji="1" lang="ko-KR" altLang="en-US" dirty="0"/>
              <a:t> 멜로디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리듬 파트에서 전달된 벡터를 연결하여 긴 벡터를 생성합니다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벡터를 마디 </a:t>
            </a:r>
            <a:r>
              <a:rPr kumimoji="1" lang="ko-KR" altLang="en-US" dirty="0" err="1"/>
              <a:t>생성자에게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전다랗고</a:t>
            </a:r>
            <a:r>
              <a:rPr kumimoji="1" lang="ko-KR" altLang="en-US" dirty="0"/>
              <a:t> 특정 트랙의 마디를 출력합니다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생성된 모든 트랙의 마디를 연결하여 만들어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비평자가</a:t>
            </a:r>
            <a:r>
              <a:rPr kumimoji="1" lang="ko-KR" altLang="en-US" dirty="0"/>
              <a:t> 진짜와 비교할 수 있는 악보를 생성합니다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비평자는</a:t>
            </a:r>
            <a:r>
              <a:rPr kumimoji="1" lang="ko-KR" altLang="en-US" dirty="0"/>
              <a:t> 생성자가 생성한 악보와 원곡의 악보를 </a:t>
            </a:r>
            <a:r>
              <a:rPr kumimoji="1" lang="ko-KR" altLang="en-US" dirty="0" err="1"/>
              <a:t>구별해야합니다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구별하는 단계를 통해 생성물의 수준을 높이는 역할을 </a:t>
            </a:r>
            <a:r>
              <a:rPr kumimoji="1" lang="ko-KR" altLang="en-US" dirty="0" err="1"/>
              <a:t>비평자가</a:t>
            </a:r>
            <a:r>
              <a:rPr kumimoji="1" lang="ko-KR" altLang="en-US" dirty="0"/>
              <a:t> 수행합니다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ore-KR" altLang="en-US" dirty="0"/>
              <a:t>출처 </a:t>
            </a:r>
            <a:r>
              <a:rPr kumimoji="1" lang="en" altLang="ko-Kore-KR" dirty="0"/>
              <a:t>https://salu133445.github.io/</a:t>
            </a:r>
            <a:r>
              <a:rPr kumimoji="1" lang="en" altLang="ko-Kore-KR" dirty="0" err="1"/>
              <a:t>musegan</a:t>
            </a:r>
            <a:r>
              <a:rPr kumimoji="1" lang="en" altLang="ko-Kore-KR" dirty="0"/>
              <a:t>/model</a:t>
            </a:r>
          </a:p>
          <a:p>
            <a:endParaRPr kumimoji="1" lang="en" altLang="ko-Kore-KR" dirty="0"/>
          </a:p>
        </p:txBody>
      </p:sp>
    </p:spTree>
    <p:extLst>
      <p:ext uri="{BB962C8B-B14F-4D97-AF65-F5344CB8AC3E}">
        <p14:creationId xmlns:p14="http://schemas.microsoft.com/office/powerpoint/2010/main" val="2841705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저희가 활용한 학습 모델의 구성도입니다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2</a:t>
            </a:r>
            <a:r>
              <a:rPr kumimoji="1" lang="ko-KR" altLang="en-US" dirty="0"/>
              <a:t>중주로 연주되는 악보를 생성하는 것을 목표로 하였기 때문에 </a:t>
            </a:r>
            <a:r>
              <a:rPr kumimoji="1" lang="en-US" altLang="ko-KR" dirty="0"/>
              <a:t>2</a:t>
            </a:r>
            <a:r>
              <a:rPr kumimoji="1" lang="ko-KR" altLang="en-US" dirty="0"/>
              <a:t>개의 트랙이 존재합니다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4</a:t>
            </a:r>
            <a:r>
              <a:rPr kumimoji="1" lang="ko-KR" altLang="en-US" dirty="0"/>
              <a:t>개의 입력을 받아들인 </a:t>
            </a:r>
            <a:r>
              <a:rPr kumimoji="1" lang="ko-KR" altLang="en-US" dirty="0" err="1"/>
              <a:t>생성자는</a:t>
            </a:r>
            <a:r>
              <a:rPr kumimoji="1" lang="ko-KR" altLang="en-US" dirty="0"/>
              <a:t> 각각 </a:t>
            </a:r>
            <a:r>
              <a:rPr kumimoji="1" lang="ko-KR" altLang="en-US" dirty="0" err="1"/>
              <a:t>템퍼럴</a:t>
            </a:r>
            <a:r>
              <a:rPr kumimoji="1" lang="ko-KR" altLang="en-US" dirty="0"/>
              <a:t> 네트워크를 통과한 화음과 멜로디의 입력을 마디 </a:t>
            </a:r>
            <a:r>
              <a:rPr kumimoji="1" lang="ko-KR" altLang="en-US" dirty="0" err="1"/>
              <a:t>생성자에</a:t>
            </a:r>
            <a:r>
              <a:rPr kumimoji="1" lang="ko-KR" altLang="en-US" dirty="0"/>
              <a:t> 입력합니다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마디 </a:t>
            </a:r>
            <a:r>
              <a:rPr kumimoji="1" lang="ko-KR" altLang="en-US" dirty="0" err="1"/>
              <a:t>생성자는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개의 데이터를 연결하여 하나의 마디를 생성합니다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이렇게 생성된 마디들을 연결하여 생성한 악보와 진짜 음원을 </a:t>
            </a:r>
            <a:r>
              <a:rPr kumimoji="1" lang="ko-KR" altLang="en-US" dirty="0" err="1"/>
              <a:t>비평자가</a:t>
            </a:r>
            <a:r>
              <a:rPr kumimoji="1" lang="ko-KR" altLang="en-US" dirty="0"/>
              <a:t> 비교합니다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비평자는</a:t>
            </a:r>
            <a:r>
              <a:rPr kumimoji="1" lang="ko-KR" altLang="en-US" dirty="0"/>
              <a:t> 진짜인지 가짜인지 구별합니다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생성자가 만든 데이터가 </a:t>
            </a:r>
            <a:r>
              <a:rPr kumimoji="1" lang="ko-KR" altLang="en-US" dirty="0" err="1"/>
              <a:t>비평자에게</a:t>
            </a:r>
            <a:r>
              <a:rPr kumimoji="1" lang="ko-KR" altLang="en-US" dirty="0"/>
              <a:t> 진짜라고 </a:t>
            </a:r>
            <a:r>
              <a:rPr kumimoji="1" lang="ko-KR" altLang="en-US" dirty="0" err="1"/>
              <a:t>판별받을때까지</a:t>
            </a:r>
            <a:r>
              <a:rPr kumimoji="1" lang="ko-KR" altLang="en-US" dirty="0"/>
              <a:t> 이 과정을 반복합니다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38928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기대효과를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측면에서 볼 수 있습니다</a:t>
            </a:r>
            <a:r>
              <a:rPr kumimoji="1" lang="en-US" altLang="ko-KR" dirty="0"/>
              <a:t>.</a:t>
            </a:r>
          </a:p>
          <a:p>
            <a:r>
              <a:rPr kumimoji="1" lang="ko-Kore-KR" altLang="en-US" dirty="0"/>
              <a:t>기존에</a:t>
            </a:r>
            <a:r>
              <a:rPr kumimoji="1" lang="ko-KR" altLang="en-US" dirty="0"/>
              <a:t> 없던 새로운 음악을 창조할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저작권 문제에서 자유롭습니다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사람이 직접 작곡하는 것에 비해 </a:t>
            </a:r>
            <a:r>
              <a:rPr kumimoji="1" lang="ko-KR" altLang="en-US" dirty="0" err="1"/>
              <a:t>작곡시간이</a:t>
            </a:r>
            <a:r>
              <a:rPr kumimoji="1" lang="ko-KR" altLang="en-US" dirty="0"/>
              <a:t> 단축되어 더 많은 </a:t>
            </a:r>
            <a:r>
              <a:rPr kumimoji="1" lang="ko-KR" altLang="en-US" dirty="0" err="1"/>
              <a:t>양질으</a:t>
            </a:r>
            <a:r>
              <a:rPr kumimoji="1" lang="ko-KR" altLang="en-US" dirty="0"/>
              <a:t> 음악을 생성할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주목 받고 있는 트로트 시장의 수요를 충족시킬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음원 서비스 시장 등 다양한 분야에서 영향을 미칠 </a:t>
            </a:r>
            <a:r>
              <a:rPr kumimoji="1" lang="ko-KR" altLang="en-US" dirty="0" err="1"/>
              <a:t>수있습니다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75833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36865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2033115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발표는</a:t>
            </a:r>
            <a:r>
              <a:rPr kumimoji="1" lang="ko-KR" altLang="en-US" dirty="0"/>
              <a:t> 다음과 같은 순서로 진행하겠습니다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684903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첫번째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선정배경입니다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1641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에이아이는</a:t>
            </a:r>
            <a:r>
              <a:rPr kumimoji="1" lang="ko-KR" altLang="en-US" dirty="0"/>
              <a:t> 다양한 분야에서 현재 활용되고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왼쪽 그림은</a:t>
            </a:r>
            <a:r>
              <a:rPr kumimoji="1" lang="en-US" altLang="ko-KR" dirty="0"/>
              <a:t>,</a:t>
            </a:r>
            <a:r>
              <a:rPr kumimoji="1" lang="ko-KR" altLang="en-US" dirty="0"/>
              <a:t> 현재 영어 회화 공부를 보조하는 도구로 활용되고 있는 </a:t>
            </a:r>
            <a:r>
              <a:rPr kumimoji="1" lang="ko-KR" altLang="en-US" dirty="0" err="1"/>
              <a:t>에이아이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튜터입니다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오른쪽 기사를 통해 </a:t>
            </a:r>
            <a:r>
              <a:rPr kumimoji="1" lang="ko-KR" altLang="en-US" dirty="0" err="1"/>
              <a:t>에이아이</a:t>
            </a:r>
            <a:r>
              <a:rPr kumimoji="1" lang="en-US" altLang="ko-KR" dirty="0"/>
              <a:t> </a:t>
            </a:r>
            <a:r>
              <a:rPr kumimoji="1" lang="ko-KR" altLang="en-US" dirty="0"/>
              <a:t>화가가 그린 </a:t>
            </a:r>
            <a:r>
              <a:rPr kumimoji="1" lang="en-US" altLang="ko-KR" dirty="0"/>
              <a:t>'</a:t>
            </a:r>
            <a:r>
              <a:rPr kumimoji="1" lang="ko-KR" altLang="en-US" dirty="0"/>
              <a:t>에드먼드 </a:t>
            </a:r>
            <a:r>
              <a:rPr kumimoji="1" lang="ko-KR" altLang="en-US" dirty="0" err="1"/>
              <a:t>벨라미의</a:t>
            </a:r>
            <a:r>
              <a:rPr kumimoji="1" lang="ko-KR" altLang="en-US" dirty="0"/>
              <a:t> 초상화</a:t>
            </a:r>
            <a:r>
              <a:rPr kumimoji="1" lang="en-US" altLang="ko-KR" dirty="0"/>
              <a:t>'</a:t>
            </a:r>
            <a:r>
              <a:rPr kumimoji="1" lang="ko-KR" altLang="en-US" dirty="0"/>
              <a:t>가 </a:t>
            </a:r>
            <a:r>
              <a:rPr kumimoji="1" lang="en-US" altLang="ko-KR" dirty="0"/>
              <a:t>5</a:t>
            </a:r>
            <a:r>
              <a:rPr kumimoji="1" lang="ko-KR" altLang="en-US" dirty="0"/>
              <a:t>억원에 낙찰되었다는 것을 알 수 있습니다</a:t>
            </a:r>
            <a:endParaRPr kumimoji="1" lang="en-US" altLang="ko-KR" dirty="0"/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3940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aseline="0" dirty="0"/>
              <a:t>그 중 작곡 분야의 </a:t>
            </a:r>
            <a:r>
              <a:rPr kumimoji="1" lang="ko-KR" altLang="en-US" baseline="0" dirty="0" err="1"/>
              <a:t>에이아이</a:t>
            </a:r>
            <a:r>
              <a:rPr kumimoji="1" lang="ko-KR" altLang="en-US" baseline="0" dirty="0"/>
              <a:t> 사례를 알아보겠습니다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 err="1"/>
              <a:t>아이바는</a:t>
            </a:r>
            <a:r>
              <a:rPr kumimoji="1" lang="ko-KR" altLang="en-US" baseline="0" dirty="0"/>
              <a:t> 프랑스 음악저작권 협회에서 인정한 세계최초의 가상 음악 작곡가입니다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 err="1"/>
              <a:t>강화학습</a:t>
            </a:r>
            <a:r>
              <a:rPr kumimoji="1" lang="ko-KR" altLang="en-US" baseline="0" dirty="0"/>
              <a:t> 기법을 활용하는 </a:t>
            </a:r>
            <a:r>
              <a:rPr kumimoji="1" lang="ko-KR" altLang="en-US" baseline="0" dirty="0" err="1"/>
              <a:t>딥러닝</a:t>
            </a:r>
            <a:r>
              <a:rPr kumimoji="1" lang="ko-KR" altLang="en-US" baseline="0" dirty="0"/>
              <a:t> 알고리즘으로 훈련되었습니다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클래식 및 심포니 음악을 전문적으로 작곡합니다</a:t>
            </a:r>
            <a:r>
              <a:rPr kumimoji="1" lang="en-US" altLang="ko-KR" baseline="0" dirty="0"/>
              <a:t>.</a:t>
            </a:r>
            <a:r>
              <a:rPr kumimoji="1" lang="ko-KR" altLang="en-US" baseline="0" dirty="0"/>
              <a:t> 엔비디아의 </a:t>
            </a:r>
            <a:r>
              <a:rPr kumimoji="1" lang="en-US" altLang="ko-KR" baseline="0" dirty="0"/>
              <a:t>GTC 2017</a:t>
            </a:r>
            <a:r>
              <a:rPr kumimoji="1" lang="ko-KR" altLang="en-US" baseline="0" dirty="0"/>
              <a:t> 행사에서 </a:t>
            </a:r>
            <a:r>
              <a:rPr kumimoji="1" lang="ko-KR" altLang="en-US" baseline="0" dirty="0" err="1"/>
              <a:t>키노트</a:t>
            </a:r>
            <a:r>
              <a:rPr kumimoji="1" lang="ko-KR" altLang="en-US" baseline="0" dirty="0"/>
              <a:t> 오프닝에 쓰이는 음악을 작곡했습니다</a:t>
            </a:r>
            <a:r>
              <a:rPr kumimoji="1" lang="en-US" altLang="ko-KR" baseline="0" dirty="0"/>
              <a:t>.</a:t>
            </a:r>
          </a:p>
          <a:p>
            <a:r>
              <a:rPr kumimoji="1" lang="ko-KR" altLang="en-US" baseline="0" dirty="0"/>
              <a:t>한번 들어보겠습니다</a:t>
            </a:r>
            <a:r>
              <a:rPr kumimoji="1" lang="en-US" altLang="ko-KR" baseline="0" dirty="0"/>
              <a:t>.</a:t>
            </a:r>
          </a:p>
          <a:p>
            <a:endParaRPr kumimoji="1" lang="en-US" altLang="ko-KR" baseline="0" dirty="0"/>
          </a:p>
          <a:p>
            <a:endParaRPr kumimoji="1" lang="en-US" altLang="ko-KR" baseline="0" dirty="0"/>
          </a:p>
        </p:txBody>
      </p:sp>
    </p:spTree>
    <p:extLst>
      <p:ext uri="{BB962C8B-B14F-4D97-AF65-F5344CB8AC3E}">
        <p14:creationId xmlns:p14="http://schemas.microsoft.com/office/powerpoint/2010/main" val="22269827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그래서 저희는 아이바와는 다른 </a:t>
            </a:r>
            <a:r>
              <a:rPr kumimoji="1" lang="x-none" altLang="en-US"/>
              <a:t>새로운</a:t>
            </a:r>
            <a:r>
              <a:rPr kumimoji="1" lang="ko-KR" altLang="en-US"/>
              <a:t> 분야 인 트로트와 </a:t>
            </a:r>
            <a:endParaRPr kumimoji="1" lang="en-US" altLang="ko-KR" dirty="0"/>
          </a:p>
          <a:p>
            <a:r>
              <a:rPr kumimoji="1" lang="ko-KR" altLang="en-US" dirty="0"/>
              <a:t>향상된 생성 모델로 개선된 작곡 인공지능을 작품 주제로 선정하였습니다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072531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 err="1"/>
              <a:t>트로트라는</a:t>
            </a:r>
            <a:r>
              <a:rPr kumimoji="1" lang="ko-KR" altLang="en-US" dirty="0"/>
              <a:t> 주제를 선정하게 된 배경에는 다음과 같은 </a:t>
            </a:r>
            <a:r>
              <a:rPr kumimoji="1" lang="en-US" altLang="ko-KR" dirty="0"/>
              <a:t>4</a:t>
            </a:r>
            <a:r>
              <a:rPr kumimoji="1" lang="ko-KR" altLang="en-US" dirty="0"/>
              <a:t>가지 이유가 있었습니다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2730954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저희는</a:t>
            </a:r>
            <a:r>
              <a:rPr kumimoji="1" lang="ko-KR" altLang="en-US" dirty="0"/>
              <a:t> 서비스 시스템을 다음과 같이 구성하였습니다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음원을 생성하는 모델의 </a:t>
            </a:r>
            <a:r>
              <a:rPr kumimoji="1" lang="ko-KR" altLang="en-US" dirty="0" err="1"/>
              <a:t>훈련과정입니다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가수 목소리가 입혀지지 않은 </a:t>
            </a:r>
            <a:r>
              <a:rPr kumimoji="1" lang="en-US" altLang="ko-KR" dirty="0"/>
              <a:t>instrumental</a:t>
            </a:r>
            <a:r>
              <a:rPr kumimoji="1" lang="ko-KR" altLang="en-US" dirty="0"/>
              <a:t> 음원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 형식으로 수집하여 데이터베이스를 구성하였습니다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바탕으로 룩업테이블을 형성하여 </a:t>
            </a:r>
            <a:r>
              <a:rPr kumimoji="1" lang="en-US" altLang="ko-KR" dirty="0" err="1"/>
              <a:t>npz</a:t>
            </a:r>
            <a:r>
              <a:rPr kumimoji="1" lang="en-US" altLang="ko-KR" dirty="0"/>
              <a:t> </a:t>
            </a:r>
            <a:r>
              <a:rPr kumimoji="1" lang="ko-KR" altLang="en-US" dirty="0"/>
              <a:t>형태로 처리하였습니다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6576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다음은 사용자에게 제공되는 웹 서비스의 구성도입니다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사용자가 웹페이지에서 선택한 악기로 악보를 생성하여 음원을 추출해주는 것입니다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생성된 음원은 웹에서 재생되어 들어본 후 다운로드가 가능합니다</a:t>
            </a:r>
            <a:r>
              <a:rPr kumimoji="1" lang="en-US" altLang="ko-KR" dirty="0"/>
              <a:t>.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697623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54375"/>
            <a:ext cx="448198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3B0EC393-7B99-1B40-88C1-8AEC0AB1DB94}"/>
              </a:ext>
            </a:extLst>
          </p:cNvPr>
          <p:cNvSpPr/>
          <p:nvPr userDrawn="1"/>
        </p:nvSpPr>
        <p:spPr>
          <a:xfrm>
            <a:off x="1" y="12701"/>
            <a:ext cx="12192000" cy="838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pPr marL="0" indent="0"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718457" indent="-261257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219200" indent="-30480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737360" indent="-36576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194560" indent="-36576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pPr marL="0" indent="0"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05603" y="6400413"/>
            <a:ext cx="448198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0" i="0" baseline="0">
                <a:solidFill>
                  <a:srgbClr val="2B2B2C"/>
                </a:solidFill>
                <a:latin typeface="10X10" panose="02000300000000000000" pitchFamily="2" charset="-127"/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x-none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2.png"/><Relationship Id="rId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tiff"/><Relationship Id="rId5" Type="http://schemas.openxmlformats.org/officeDocument/2006/relationships/image" Target="../media/image25.tiff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microsoft.com/office/2007/relationships/media" Target="../media/media3.mp3"/><Relationship Id="rId7" Type="http://schemas.openxmlformats.org/officeDocument/2006/relationships/image" Target="../media/image42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notesSlide" Target="../notesSlides/notesSlide17.xml"/><Relationship Id="rId11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45.png"/><Relationship Id="rId4" Type="http://schemas.openxmlformats.org/officeDocument/2006/relationships/audio" Target="../media/media3.mp3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video" Target="../media/media1.mp4"/><Relationship Id="rId7" Type="http://schemas.openxmlformats.org/officeDocument/2006/relationships/image" Target="../media/image4.png"/><Relationship Id="rId2" Type="http://schemas.microsoft.com/office/2007/relationships/media" Target="../media/media1.mp4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9" Type="http://schemas.openxmlformats.org/officeDocument/2006/relationships/hyperlink" Target="http://www.aiva.ai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7F43BF5-A78F-014E-ABC0-0372DD9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44623"/>
              </p:ext>
            </p:extLst>
          </p:nvPr>
        </p:nvGraphicFramePr>
        <p:xfrm>
          <a:off x="7914204" y="5087749"/>
          <a:ext cx="358575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877">
                  <a:extLst>
                    <a:ext uri="{9D8B030D-6E8A-4147-A177-3AD203B41FA5}">
                      <a16:colId xmlns:a16="http://schemas.microsoft.com/office/drawing/2014/main" val="3873425376"/>
                    </a:ext>
                  </a:extLst>
                </a:gridCol>
                <a:gridCol w="1792877">
                  <a:extLst>
                    <a:ext uri="{9D8B030D-6E8A-4147-A177-3AD203B41FA5}">
                      <a16:colId xmlns:a16="http://schemas.microsoft.com/office/drawing/2014/main" val="1198894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이수경</a:t>
                      </a:r>
                      <a:endParaRPr lang="en-US" altLang="ko-Kore-KR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017136078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6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임지은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017136107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17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정주빈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017136117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8425853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2825D3-FAB6-A44D-AC9E-F3E0A8F35BFF}"/>
              </a:ext>
            </a:extLst>
          </p:cNvPr>
          <p:cNvGrpSpPr/>
          <p:nvPr/>
        </p:nvGrpSpPr>
        <p:grpSpPr>
          <a:xfrm>
            <a:off x="-213443" y="1228945"/>
            <a:ext cx="12522630" cy="3198676"/>
            <a:chOff x="-216976" y="1012377"/>
            <a:chExt cx="12522630" cy="3198676"/>
          </a:xfrm>
        </p:grpSpPr>
        <p:sp>
          <p:nvSpPr>
            <p:cNvPr id="7" name="직사각형 36">
              <a:extLst>
                <a:ext uri="{FF2B5EF4-FFF2-40B4-BE49-F238E27FC236}">
                  <a16:creationId xmlns:a16="http://schemas.microsoft.com/office/drawing/2014/main" id="{408BF179-21C5-AE4A-8DD0-4977CCBE9AD0}"/>
                </a:ext>
              </a:extLst>
            </p:cNvPr>
            <p:cNvSpPr txBox="1"/>
            <p:nvPr/>
          </p:nvSpPr>
          <p:spPr>
            <a:xfrm>
              <a:off x="0" y="1012377"/>
              <a:ext cx="12192000" cy="3198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ts val="400"/>
                </a:spcBef>
                <a:defRPr sz="100" b="1"/>
              </a:pPr>
              <a:r>
                <a:rPr lang="x-none" altLang="en-US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적대적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생성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딥러닝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모델을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활용한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</a:p>
            <a:p>
              <a:pPr algn="ctr">
                <a:lnSpc>
                  <a:spcPct val="130000"/>
                </a:lnSpc>
                <a:spcBef>
                  <a:spcPts val="400"/>
                </a:spcBef>
                <a:defRPr sz="2800" b="1"/>
              </a:pP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트로트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음원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작곡</a:t>
              </a:r>
              <a:endParaRPr lang="en-US" sz="3600" dirty="0">
                <a:solidFill>
                  <a:srgbClr val="2B2B2C"/>
                </a:solidFill>
                <a:latin typeface="GoyangDeogyang EB" pitchFamily="2" charset="-127"/>
                <a:ea typeface="GoyangDeogyang EB" pitchFamily="2" charset="-127"/>
              </a:endParaRP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8AE1ED2-20E1-D84F-916B-6A9233617939}"/>
                </a:ext>
              </a:extLst>
            </p:cNvPr>
            <p:cNvCxnSpPr>
              <a:cxnSpLocks/>
            </p:cNvCxnSpPr>
            <p:nvPr/>
          </p:nvCxnSpPr>
          <p:spPr>
            <a:xfrm>
              <a:off x="-216976" y="1472339"/>
              <a:ext cx="12522630" cy="0"/>
            </a:xfrm>
            <a:prstGeom prst="line">
              <a:avLst/>
            </a:prstGeom>
            <a:noFill/>
            <a:ln w="50800" cap="flat">
              <a:solidFill>
                <a:srgbClr val="CFDEE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1E2B0B8-4E10-3549-8A61-28D3702EB18F}"/>
                </a:ext>
              </a:extLst>
            </p:cNvPr>
            <p:cNvCxnSpPr>
              <a:cxnSpLocks/>
            </p:cNvCxnSpPr>
            <p:nvPr/>
          </p:nvCxnSpPr>
          <p:spPr>
            <a:xfrm>
              <a:off x="-216976" y="3749901"/>
              <a:ext cx="12522630" cy="0"/>
            </a:xfrm>
            <a:prstGeom prst="line">
              <a:avLst/>
            </a:prstGeom>
            <a:noFill/>
            <a:ln w="50800" cap="flat">
              <a:solidFill>
                <a:srgbClr val="CFDEE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699578071"/>
      </p:ext>
    </p:extLst>
  </p:cSld>
  <p:clrMapOvr>
    <a:masterClrMapping/>
  </p:clrMapOvr>
  <p:transition spd="med" advTm="7787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D446734-7524-6647-A66D-564D3A9A26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29755" y="6354375"/>
            <a:ext cx="47224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10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36384B0-5588-8D42-9733-F94CA453F162}"/>
              </a:ext>
            </a:extLst>
          </p:cNvPr>
          <p:cNvSpPr txBox="1"/>
          <p:nvPr/>
        </p:nvSpPr>
        <p:spPr>
          <a:xfrm>
            <a:off x="550409" y="944215"/>
            <a:ext cx="254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서비스 시스템 구성도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4BE45AD7-48A6-A84C-9F89-7FA6B039E421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52" name="01">
              <a:extLst>
                <a:ext uri="{FF2B5EF4-FFF2-40B4-BE49-F238E27FC236}">
                  <a16:creationId xmlns:a16="http://schemas.microsoft.com/office/drawing/2014/main" id="{8E8EA4ED-5DE8-5245-A17F-117852166D3C}"/>
                </a:ext>
              </a:extLst>
            </p:cNvPr>
            <p:cNvSpPr txBox="1"/>
            <p:nvPr/>
          </p:nvSpPr>
          <p:spPr>
            <a:xfrm>
              <a:off x="295989" y="176816"/>
              <a:ext cx="37445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2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53" name="TextBox 3">
              <a:extLst>
                <a:ext uri="{FF2B5EF4-FFF2-40B4-BE49-F238E27FC236}">
                  <a16:creationId xmlns:a16="http://schemas.microsoft.com/office/drawing/2014/main" id="{F1F27938-8CCA-1C4D-894B-7D5631C8761B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작품 소개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D705774E-22FD-DE4B-89C2-4AF7BC2B33BA}"/>
              </a:ext>
            </a:extLst>
          </p:cNvPr>
          <p:cNvSpPr txBox="1"/>
          <p:nvPr/>
        </p:nvSpPr>
        <p:spPr>
          <a:xfrm>
            <a:off x="6606708" y="2706085"/>
            <a:ext cx="4574724" cy="1154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287CAC-4626-634A-88C3-57F3BB0F3A46}"/>
              </a:ext>
            </a:extLst>
          </p:cNvPr>
          <p:cNvSpPr txBox="1"/>
          <p:nvPr/>
        </p:nvSpPr>
        <p:spPr>
          <a:xfrm>
            <a:off x="2237389" y="1694686"/>
            <a:ext cx="2548836" cy="495949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CFC6FCB-7584-5740-BD2E-91E75176A287}"/>
              </a:ext>
            </a:extLst>
          </p:cNvPr>
          <p:cNvSpPr txBox="1"/>
          <p:nvPr/>
        </p:nvSpPr>
        <p:spPr>
          <a:xfrm>
            <a:off x="6606708" y="5456913"/>
            <a:ext cx="4574724" cy="1154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90E0B83-F740-DC41-ADD9-DEC25AAC93E2}"/>
              </a:ext>
            </a:extLst>
          </p:cNvPr>
          <p:cNvSpPr txBox="1">
            <a:spLocks noChangeAspect="1"/>
          </p:cNvSpPr>
          <p:nvPr/>
        </p:nvSpPr>
        <p:spPr>
          <a:xfrm>
            <a:off x="6428627" y="934224"/>
            <a:ext cx="4876859" cy="58054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222D1C8-C731-6B4F-8BB8-379F9CDE3139}"/>
              </a:ext>
            </a:extLst>
          </p:cNvPr>
          <p:cNvSpPr txBox="1"/>
          <p:nvPr/>
        </p:nvSpPr>
        <p:spPr>
          <a:xfrm>
            <a:off x="6606708" y="1332703"/>
            <a:ext cx="4574724" cy="1154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B5D06718-065F-8D44-B2A3-AFE56B2D1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314" y="2529690"/>
            <a:ext cx="720773" cy="908817"/>
          </a:xfrm>
          <a:prstGeom prst="rect">
            <a:avLst/>
          </a:prstGeom>
        </p:spPr>
      </p:pic>
      <p:grpSp>
        <p:nvGrpSpPr>
          <p:cNvPr id="45" name="그룹 44">
            <a:extLst>
              <a:ext uri="{FF2B5EF4-FFF2-40B4-BE49-F238E27FC236}">
                <a16:creationId xmlns:a16="http://schemas.microsoft.com/office/drawing/2014/main" id="{06A9BE9A-17E1-414E-8F58-9A2A937158DB}"/>
              </a:ext>
            </a:extLst>
          </p:cNvPr>
          <p:cNvGrpSpPr/>
          <p:nvPr/>
        </p:nvGrpSpPr>
        <p:grpSpPr>
          <a:xfrm>
            <a:off x="3173750" y="3728690"/>
            <a:ext cx="924598" cy="1014142"/>
            <a:chOff x="5091104" y="3097905"/>
            <a:chExt cx="2121354" cy="1788123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8BB1DBFF-6934-314C-9086-DFFE62F130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104" y="3097905"/>
              <a:ext cx="1788123" cy="1788123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8EFDA8C6-9D55-494E-BA2E-099775DEF3D8}"/>
                </a:ext>
              </a:extLst>
            </p:cNvPr>
            <p:cNvSpPr/>
            <p:nvPr/>
          </p:nvSpPr>
          <p:spPr>
            <a:xfrm>
              <a:off x="5393933" y="3729519"/>
              <a:ext cx="1818525" cy="983560"/>
            </a:xfrm>
            <a:prstGeom prst="rect">
              <a:avLst/>
            </a:prstGeom>
            <a:solidFill>
              <a:srgbClr val="CFDE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12EAF6D-BF6C-F846-A454-759AF32B928E}"/>
                </a:ext>
              </a:extLst>
            </p:cNvPr>
            <p:cNvSpPr txBox="1"/>
            <p:nvPr/>
          </p:nvSpPr>
          <p:spPr>
            <a:xfrm>
              <a:off x="5405912" y="3720825"/>
              <a:ext cx="1633591" cy="1031068"/>
            </a:xfrm>
            <a:prstGeom prst="rect">
              <a:avLst/>
            </a:prstGeom>
            <a:solidFill>
              <a:srgbClr val="CFDEE6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3200" b="1" dirty="0">
                  <a:latin typeface="Arial" panose="020B0604020202020204" pitchFamily="34" charset="0"/>
                  <a:cs typeface="Arial" panose="020B0604020202020204" pitchFamily="34" charset="0"/>
                </a:rPr>
                <a:t>JS</a:t>
              </a:r>
              <a:endParaRPr lang="ko-KR" altLang="en-US" sz="32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0" name="그림 49">
            <a:extLst>
              <a:ext uri="{FF2B5EF4-FFF2-40B4-BE49-F238E27FC236}">
                <a16:creationId xmlns:a16="http://schemas.microsoft.com/office/drawing/2014/main" id="{07F8C668-4759-DF47-BF97-F64A5DAB7A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074" y="4989260"/>
            <a:ext cx="727013" cy="1026827"/>
          </a:xfrm>
          <a:prstGeom prst="rect">
            <a:avLst/>
          </a:prstGeom>
        </p:spPr>
      </p:pic>
      <p:pic>
        <p:nvPicPr>
          <p:cNvPr id="54" name="Picture 9">
            <a:extLst>
              <a:ext uri="{FF2B5EF4-FFF2-40B4-BE49-F238E27FC236}">
                <a16:creationId xmlns:a16="http://schemas.microsoft.com/office/drawing/2014/main" id="{B9E8F7AB-0689-424D-BA31-AF49C36617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1870" y="1357622"/>
            <a:ext cx="1032039" cy="503434"/>
          </a:xfrm>
          <a:prstGeom prst="rect">
            <a:avLst/>
          </a:prstGeom>
        </p:spPr>
      </p:pic>
      <p:pic>
        <p:nvPicPr>
          <p:cNvPr id="55" name="Picture 4" descr="íì´ì¬ì ëí ì´ë¯¸ì§ ê²ìê²°ê³¼">
            <a:extLst>
              <a:ext uri="{FF2B5EF4-FFF2-40B4-BE49-F238E27FC236}">
                <a16:creationId xmlns:a16="http://schemas.microsoft.com/office/drawing/2014/main" id="{2DE26893-AC0E-1746-8CAA-328A8AA509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8939" y="5914674"/>
            <a:ext cx="608568" cy="608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D0395C82-F673-E14F-8DEE-B5D7AFB069B5}"/>
              </a:ext>
            </a:extLst>
          </p:cNvPr>
          <p:cNvSpPr txBox="1"/>
          <p:nvPr/>
        </p:nvSpPr>
        <p:spPr>
          <a:xfrm>
            <a:off x="6506447" y="941682"/>
            <a:ext cx="1632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anose="020B0604020202020204" pitchFamily="34" charset="0"/>
              </a:rPr>
              <a:t>Back-End</a:t>
            </a:r>
            <a:endParaRPr lang="ko-KR" altLang="en-US" b="1" dirty="0">
              <a:latin typeface="NanumSquare ExtraBold" panose="020B0600000101010101" pitchFamily="34" charset="-127"/>
              <a:ea typeface="NanumSquare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DC0743F5-AADB-3647-8FD2-53C97C10A92F}"/>
              </a:ext>
            </a:extLst>
          </p:cNvPr>
          <p:cNvSpPr txBox="1"/>
          <p:nvPr/>
        </p:nvSpPr>
        <p:spPr>
          <a:xfrm>
            <a:off x="2367336" y="1775679"/>
            <a:ext cx="1727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anose="020B0604020202020204" pitchFamily="34" charset="0"/>
              </a:rPr>
              <a:t>Front- End</a:t>
            </a:r>
            <a:endParaRPr lang="ko-KR" altLang="en-US" b="1" dirty="0">
              <a:latin typeface="NanumSquare ExtraBold" panose="020B0600000101010101" pitchFamily="34" charset="-127"/>
              <a:ea typeface="NanumSquare ExtraBold" panose="020B0600000101010101" pitchFamily="34" charset="-127"/>
              <a:cs typeface="Arial" panose="020B0604020202020204" pitchFamily="34" charset="0"/>
            </a:endParaRPr>
          </a:p>
        </p:txBody>
      </p:sp>
      <p:pic>
        <p:nvPicPr>
          <p:cNvPr id="58" name="Picture 2" descr="인프런 - 케라스, 인공지능의 공용어 완전정복">
            <a:extLst>
              <a:ext uri="{FF2B5EF4-FFF2-40B4-BE49-F238E27FC236}">
                <a16:creationId xmlns:a16="http://schemas.microsoft.com/office/drawing/2014/main" id="{256494DC-CA74-8446-91DA-B2BBA6A6E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044" y="2750633"/>
            <a:ext cx="1268134" cy="367759"/>
          </a:xfrm>
          <a:prstGeom prst="rect">
            <a:avLst/>
          </a:prstGeom>
          <a:solidFill>
            <a:srgbClr val="CFDEE6"/>
          </a:solidFill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35D13AC7-1D12-054F-8EB3-FDE82F2DCEE3}"/>
              </a:ext>
            </a:extLst>
          </p:cNvPr>
          <p:cNvSpPr txBox="1"/>
          <p:nvPr/>
        </p:nvSpPr>
        <p:spPr>
          <a:xfrm>
            <a:off x="6606708" y="4081499"/>
            <a:ext cx="4574724" cy="1154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F3A62F-2F68-DF41-A48C-FD066D649EAF}"/>
              </a:ext>
            </a:extLst>
          </p:cNvPr>
          <p:cNvSpPr txBox="1"/>
          <p:nvPr/>
        </p:nvSpPr>
        <p:spPr>
          <a:xfrm>
            <a:off x="7666735" y="1674808"/>
            <a:ext cx="3450838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웹 애플리케이션 프레임 워크 </a:t>
            </a:r>
            <a:endParaRPr lang="en-US" altLang="ko-KR" dirty="0"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  <a:p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이용해 정의된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Views.py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로 이동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 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76E8292-88C3-9844-B7D6-FAB4AD188099}"/>
              </a:ext>
            </a:extLst>
          </p:cNvPr>
          <p:cNvSpPr txBox="1"/>
          <p:nvPr/>
        </p:nvSpPr>
        <p:spPr>
          <a:xfrm>
            <a:off x="8408904" y="2815471"/>
            <a:ext cx="19664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데이터 생성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9D1A00D-E010-DC42-8FBF-D22EA06E2FEF}"/>
              </a:ext>
            </a:extLst>
          </p:cNvPr>
          <p:cNvSpPr txBox="1"/>
          <p:nvPr/>
        </p:nvSpPr>
        <p:spPr>
          <a:xfrm>
            <a:off x="4951836" y="1331954"/>
            <a:ext cx="12481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악기 선택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702FF02-CBAC-7245-9BE7-491B23682AD0}"/>
              </a:ext>
            </a:extLst>
          </p:cNvPr>
          <p:cNvSpPr txBox="1"/>
          <p:nvPr/>
        </p:nvSpPr>
        <p:spPr>
          <a:xfrm>
            <a:off x="7047767" y="4448524"/>
            <a:ext cx="1638115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Pitches</a:t>
            </a:r>
          </a:p>
          <a:p>
            <a:r>
              <a: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rPr>
              <a:t>Durations</a:t>
            </a:r>
            <a:endParaRPr lang="ko-KR" altLang="en-US" b="1" dirty="0">
              <a:latin typeface="NanumSquare" panose="020B0600000101010101" pitchFamily="34" charset="-127"/>
              <a:ea typeface="NanumSquare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305C175-AB5F-AF48-B434-B934710A0E10}"/>
              </a:ext>
            </a:extLst>
          </p:cNvPr>
          <p:cNvSpPr txBox="1"/>
          <p:nvPr/>
        </p:nvSpPr>
        <p:spPr>
          <a:xfrm>
            <a:off x="6776125" y="4085332"/>
            <a:ext cx="19664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악보 생성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06564438-136E-7643-B20E-3C1F8222A7CA}"/>
              </a:ext>
            </a:extLst>
          </p:cNvPr>
          <p:cNvSpPr/>
          <p:nvPr/>
        </p:nvSpPr>
        <p:spPr>
          <a:xfrm>
            <a:off x="6899128" y="4449806"/>
            <a:ext cx="1456758" cy="6840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66B18A71-48B5-AC4A-B832-47331671CF24}"/>
              </a:ext>
            </a:extLst>
          </p:cNvPr>
          <p:cNvCxnSpPr/>
          <p:nvPr/>
        </p:nvCxnSpPr>
        <p:spPr>
          <a:xfrm flipV="1">
            <a:off x="8431269" y="4756678"/>
            <a:ext cx="112677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7" name="그림 66">
            <a:extLst>
              <a:ext uri="{FF2B5EF4-FFF2-40B4-BE49-F238E27FC236}">
                <a16:creationId xmlns:a16="http://schemas.microsoft.com/office/drawing/2014/main" id="{369B3F5E-5B8A-324D-9580-42D8D0C9FB1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8105" y="4218085"/>
            <a:ext cx="924148" cy="897343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9C23CBC4-7D8B-704D-878D-6571BB9DA351}"/>
              </a:ext>
            </a:extLst>
          </p:cNvPr>
          <p:cNvSpPr txBox="1"/>
          <p:nvPr/>
        </p:nvSpPr>
        <p:spPr>
          <a:xfrm>
            <a:off x="8419956" y="4371769"/>
            <a:ext cx="196649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  <a:cs typeface="Arial" panose="020B0604020202020204" pitchFamily="34" charset="0"/>
              </a:rPr>
              <a:t>mapping</a:t>
            </a:r>
            <a:endParaRPr lang="ko-KR" altLang="en-US" b="1" dirty="0">
              <a:latin typeface="NanumSquare ExtraBold" panose="020B0600000101010101" pitchFamily="34" charset="-127"/>
              <a:ea typeface="NanumSquare ExtraBold" panose="020B0600000101010101" pitchFamily="34" charset="-127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09FEEA9D-F0BA-3242-BB34-708A2AFABB44}"/>
              </a:ext>
            </a:extLst>
          </p:cNvPr>
          <p:cNvSpPr txBox="1"/>
          <p:nvPr/>
        </p:nvSpPr>
        <p:spPr>
          <a:xfrm>
            <a:off x="6745452" y="5545342"/>
            <a:ext cx="29662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악기 변환 및 음원 추출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9DFCDEC-D493-5E46-A5E2-ECD789626880}"/>
              </a:ext>
            </a:extLst>
          </p:cNvPr>
          <p:cNvSpPr txBox="1"/>
          <p:nvPr/>
        </p:nvSpPr>
        <p:spPr>
          <a:xfrm>
            <a:off x="7640159" y="6016087"/>
            <a:ext cx="11762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music21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4BA715A3-CE2C-6749-8B40-4C2AB4AE2FC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381" y="5132823"/>
            <a:ext cx="715668" cy="55242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E2FF48CF-F999-0640-96D7-AB7071C508D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01" y="3232187"/>
            <a:ext cx="1089198" cy="1089198"/>
          </a:xfrm>
          <a:prstGeom prst="rect">
            <a:avLst/>
          </a:prstGeom>
        </p:spPr>
      </p:pic>
      <p:sp>
        <p:nvSpPr>
          <p:cNvPr id="73" name="오른쪽 화살표 43">
            <a:extLst>
              <a:ext uri="{FF2B5EF4-FFF2-40B4-BE49-F238E27FC236}">
                <a16:creationId xmlns:a16="http://schemas.microsoft.com/office/drawing/2014/main" id="{170ADEC0-3621-4A4C-895F-3C81FC4CCBBD}"/>
              </a:ext>
            </a:extLst>
          </p:cNvPr>
          <p:cNvSpPr/>
          <p:nvPr/>
        </p:nvSpPr>
        <p:spPr>
          <a:xfrm>
            <a:off x="1798402" y="3167380"/>
            <a:ext cx="781723" cy="513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오른쪽 화살표 46">
            <a:extLst>
              <a:ext uri="{FF2B5EF4-FFF2-40B4-BE49-F238E27FC236}">
                <a16:creationId xmlns:a16="http://schemas.microsoft.com/office/drawing/2014/main" id="{4B8FF232-5BF4-A642-9CC9-64F97E3FB257}"/>
              </a:ext>
            </a:extLst>
          </p:cNvPr>
          <p:cNvSpPr/>
          <p:nvPr/>
        </p:nvSpPr>
        <p:spPr>
          <a:xfrm rot="10800000">
            <a:off x="1721257" y="3851964"/>
            <a:ext cx="781723" cy="51386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오른쪽 화살표 47">
            <a:extLst>
              <a:ext uri="{FF2B5EF4-FFF2-40B4-BE49-F238E27FC236}">
                <a16:creationId xmlns:a16="http://schemas.microsoft.com/office/drawing/2014/main" id="{9DFC0A6E-7D41-B44D-B3E7-A327886A58D9}"/>
              </a:ext>
            </a:extLst>
          </p:cNvPr>
          <p:cNvSpPr/>
          <p:nvPr/>
        </p:nvSpPr>
        <p:spPr>
          <a:xfrm>
            <a:off x="4561587" y="1661442"/>
            <a:ext cx="2026799" cy="5291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오른쪽 화살표 48">
            <a:extLst>
              <a:ext uri="{FF2B5EF4-FFF2-40B4-BE49-F238E27FC236}">
                <a16:creationId xmlns:a16="http://schemas.microsoft.com/office/drawing/2014/main" id="{0F8A976C-4676-CC4B-ADED-199C9FB32AAB}"/>
              </a:ext>
            </a:extLst>
          </p:cNvPr>
          <p:cNvSpPr/>
          <p:nvPr/>
        </p:nvSpPr>
        <p:spPr>
          <a:xfrm rot="5400000">
            <a:off x="8684441" y="2359566"/>
            <a:ext cx="545527" cy="4326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AFF89A7-4CE2-8E4D-9E4A-C031EAA8A7BD}"/>
              </a:ext>
            </a:extLst>
          </p:cNvPr>
          <p:cNvSpPr txBox="1"/>
          <p:nvPr/>
        </p:nvSpPr>
        <p:spPr>
          <a:xfrm>
            <a:off x="7267558" y="3152654"/>
            <a:ext cx="41946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load_music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  -&gt;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훈련한 </a:t>
            </a:r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npz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load</a:t>
            </a:r>
          </a:p>
          <a:p>
            <a:r>
              <a:rPr lang="en-US" altLang="ko-KR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load_weight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-&gt;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훈련한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weight load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78" name="오른쪽 화살표 52">
            <a:extLst>
              <a:ext uri="{FF2B5EF4-FFF2-40B4-BE49-F238E27FC236}">
                <a16:creationId xmlns:a16="http://schemas.microsoft.com/office/drawing/2014/main" id="{93F5649F-5F95-BB4A-805B-0D4C2E3DCAFF}"/>
              </a:ext>
            </a:extLst>
          </p:cNvPr>
          <p:cNvSpPr/>
          <p:nvPr/>
        </p:nvSpPr>
        <p:spPr>
          <a:xfrm rot="5400000">
            <a:off x="8689839" y="5143123"/>
            <a:ext cx="545527" cy="4326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오른쪽 화살표 53">
            <a:extLst>
              <a:ext uri="{FF2B5EF4-FFF2-40B4-BE49-F238E27FC236}">
                <a16:creationId xmlns:a16="http://schemas.microsoft.com/office/drawing/2014/main" id="{3CEA4B14-80FD-B945-86F9-DC4FE2C790C6}"/>
              </a:ext>
            </a:extLst>
          </p:cNvPr>
          <p:cNvSpPr/>
          <p:nvPr/>
        </p:nvSpPr>
        <p:spPr>
          <a:xfrm rot="5400000">
            <a:off x="8663104" y="3832298"/>
            <a:ext cx="545527" cy="43264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7252478C-49B1-614E-A9BA-666B1BC17901}"/>
              </a:ext>
            </a:extLst>
          </p:cNvPr>
          <p:cNvSpPr txBox="1"/>
          <p:nvPr/>
        </p:nvSpPr>
        <p:spPr>
          <a:xfrm>
            <a:off x="8623101" y="5874355"/>
            <a:ext cx="2564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music21.instrument()</a:t>
            </a:r>
          </a:p>
          <a:p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midi 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81" name="오른쪽 화살표 55">
            <a:extLst>
              <a:ext uri="{FF2B5EF4-FFF2-40B4-BE49-F238E27FC236}">
                <a16:creationId xmlns:a16="http://schemas.microsoft.com/office/drawing/2014/main" id="{0BB88DCF-538E-7E43-BB48-261E88E22EE9}"/>
              </a:ext>
            </a:extLst>
          </p:cNvPr>
          <p:cNvSpPr/>
          <p:nvPr/>
        </p:nvSpPr>
        <p:spPr>
          <a:xfrm rot="10800000">
            <a:off x="4472307" y="5625271"/>
            <a:ext cx="2026799" cy="52915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880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4070"/>
    </mc:Choice>
    <mc:Fallback xmlns="">
      <p:transition advTm="2407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F86A8-7671-4648-B363-554EC4FF34B0}"/>
              </a:ext>
            </a:extLst>
          </p:cNvPr>
          <p:cNvSpPr txBox="1"/>
          <p:nvPr/>
        </p:nvSpPr>
        <p:spPr>
          <a:xfrm>
            <a:off x="4186517" y="2659561"/>
            <a:ext cx="381896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주요 기술 요소</a:t>
            </a:r>
            <a:endParaRPr kumimoji="0" lang="ko-Kore-KR" altLang="en-US" sz="4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DD4ADB0E-C2CB-7B44-BE13-5AFB1A008233}"/>
              </a:ext>
            </a:extLst>
          </p:cNvPr>
          <p:cNvSpPr/>
          <p:nvPr/>
        </p:nvSpPr>
        <p:spPr>
          <a:xfrm>
            <a:off x="4409597" y="3490784"/>
            <a:ext cx="337280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53"/>
      </p:ext>
    </p:extLst>
  </p:cSld>
  <p:clrMapOvr>
    <a:masterClrMapping/>
  </p:clrMapOvr>
  <p:transition spd="med" advTm="265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CC018BE-7249-1144-A50B-3A67FF8FEE4A}"/>
              </a:ext>
            </a:extLst>
          </p:cNvPr>
          <p:cNvGrpSpPr/>
          <p:nvPr/>
        </p:nvGrpSpPr>
        <p:grpSpPr>
          <a:xfrm>
            <a:off x="9060060" y="1027245"/>
            <a:ext cx="2741938" cy="1311021"/>
            <a:chOff x="1529299" y="3600727"/>
            <a:chExt cx="3881984" cy="2029469"/>
          </a:xfrm>
        </p:grpSpPr>
        <p:grpSp>
          <p:nvGrpSpPr>
            <p:cNvPr id="192" name="그룹 9"/>
            <p:cNvGrpSpPr/>
            <p:nvPr/>
          </p:nvGrpSpPr>
          <p:grpSpPr>
            <a:xfrm>
              <a:off x="1529299" y="3677537"/>
              <a:ext cx="1447800" cy="1952659"/>
              <a:chOff x="0" y="0"/>
              <a:chExt cx="1447800" cy="1952654"/>
            </a:xfrm>
          </p:grpSpPr>
          <p:pic>
            <p:nvPicPr>
              <p:cNvPr id="190" name="그림 8" descr="그림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1447800" cy="144780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sp>
            <p:nvSpPr>
              <p:cNvPr id="191" name="TextBox 28"/>
              <p:cNvSpPr txBox="1"/>
              <p:nvPr/>
            </p:nvSpPr>
            <p:spPr>
              <a:xfrm>
                <a:off x="293392" y="1453106"/>
                <a:ext cx="861015" cy="49954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HY헤드라인M"/>
                    <a:ea typeface="HY헤드라인M"/>
                    <a:cs typeface="HY헤드라인M"/>
                    <a:sym typeface="HY헤드라인M"/>
                  </a:defRPr>
                </a:lvl1pPr>
              </a:lstStyle>
              <a:p>
                <a:r>
                  <a:rPr sz="1200" dirty="0" err="1">
                    <a:solidFill>
                      <a:srgbClr val="2B2B2C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생성자</a:t>
                </a:r>
                <a:endParaRPr sz="1200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grpSp>
          <p:nvGrpSpPr>
            <p:cNvPr id="202" name="그룹 14"/>
            <p:cNvGrpSpPr/>
            <p:nvPr/>
          </p:nvGrpSpPr>
          <p:grpSpPr>
            <a:xfrm>
              <a:off x="4022897" y="3600727"/>
              <a:ext cx="1388386" cy="1883741"/>
              <a:chOff x="0" y="0"/>
              <a:chExt cx="1388384" cy="1883738"/>
            </a:xfrm>
          </p:grpSpPr>
          <p:grpSp>
            <p:nvGrpSpPr>
              <p:cNvPr id="200" name="그룹 7"/>
              <p:cNvGrpSpPr/>
              <p:nvPr/>
            </p:nvGrpSpPr>
            <p:grpSpPr>
              <a:xfrm>
                <a:off x="0" y="0"/>
                <a:ext cx="1388384" cy="1388384"/>
                <a:chOff x="0" y="0"/>
                <a:chExt cx="1388383" cy="1388383"/>
              </a:xfrm>
            </p:grpSpPr>
            <p:pic>
              <p:nvPicPr>
                <p:cNvPr id="193" name="그림 4" descr="그림 4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0" y="0"/>
                  <a:ext cx="1388383" cy="1388383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196" name="타원 6"/>
                <p:cNvGrpSpPr/>
                <p:nvPr/>
              </p:nvGrpSpPr>
              <p:grpSpPr>
                <a:xfrm>
                  <a:off x="-1" y="829735"/>
                  <a:ext cx="558650" cy="558649"/>
                  <a:chOff x="0" y="0"/>
                  <a:chExt cx="558648" cy="558648"/>
                </a:xfrm>
              </p:grpSpPr>
              <p:sp>
                <p:nvSpPr>
                  <p:cNvPr id="194" name="원"/>
                  <p:cNvSpPr/>
                  <p:nvPr/>
                </p:nvSpPr>
                <p:spPr>
                  <a:xfrm>
                    <a:off x="-1" y="-1"/>
                    <a:ext cx="558650" cy="5586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8100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24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pPr>
                    <a:endParaRPr>
                      <a:solidFill>
                        <a:srgbClr val="2B2B2C"/>
                      </a:solidFill>
                    </a:endParaRPr>
                  </a:p>
                </p:txBody>
              </p:sp>
              <p:sp>
                <p:nvSpPr>
                  <p:cNvPr id="195" name="O"/>
                  <p:cNvSpPr txBox="1"/>
                  <p:nvPr/>
                </p:nvSpPr>
                <p:spPr>
                  <a:xfrm>
                    <a:off x="127531" y="49453"/>
                    <a:ext cx="303585" cy="459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 sz="24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rPr>
                        <a:solidFill>
                          <a:srgbClr val="2B2B2C"/>
                        </a:solidFill>
                      </a:rPr>
                      <a:t>O</a:t>
                    </a:r>
                  </a:p>
                </p:txBody>
              </p:sp>
            </p:grpSp>
            <p:grpSp>
              <p:nvGrpSpPr>
                <p:cNvPr id="199" name="타원 25"/>
                <p:cNvGrpSpPr/>
                <p:nvPr/>
              </p:nvGrpSpPr>
              <p:grpSpPr>
                <a:xfrm>
                  <a:off x="829735" y="829734"/>
                  <a:ext cx="558649" cy="558649"/>
                  <a:chOff x="0" y="0"/>
                  <a:chExt cx="558648" cy="558648"/>
                </a:xfrm>
              </p:grpSpPr>
              <p:sp>
                <p:nvSpPr>
                  <p:cNvPr id="197" name="원"/>
                  <p:cNvSpPr/>
                  <p:nvPr/>
                </p:nvSpPr>
                <p:spPr>
                  <a:xfrm>
                    <a:off x="-1" y="-1"/>
                    <a:ext cx="558650" cy="558650"/>
                  </a:xfrm>
                  <a:prstGeom prst="ellipse">
                    <a:avLst/>
                  </a:prstGeom>
                  <a:solidFill>
                    <a:srgbClr val="FFFFFF"/>
                  </a:solidFill>
                  <a:ln w="38100" cap="flat">
                    <a:solidFill>
                      <a:srgbClr val="000000"/>
                    </a:solidFill>
                    <a:prstDash val="solid"/>
                    <a:miter lim="800000"/>
                  </a:ln>
                  <a:effectLst/>
                </p:spPr>
                <p:txBody>
                  <a:bodyPr wrap="square" lIns="45719" tIns="45719" rIns="45719" bIns="45719" numCol="1" anchor="ctr">
                    <a:noAutofit/>
                  </a:bodyPr>
                  <a:lstStyle/>
                  <a:p>
                    <a:pPr algn="ctr">
                      <a:defRPr sz="24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pPr>
                    <a:endParaRPr>
                      <a:solidFill>
                        <a:srgbClr val="2B2B2C"/>
                      </a:solidFill>
                    </a:endParaRPr>
                  </a:p>
                </p:txBody>
              </p:sp>
              <p:sp>
                <p:nvSpPr>
                  <p:cNvPr id="198" name="X"/>
                  <p:cNvSpPr txBox="1"/>
                  <p:nvPr/>
                </p:nvSpPr>
                <p:spPr>
                  <a:xfrm>
                    <a:off x="127531" y="49453"/>
                    <a:ext cx="303585" cy="45974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  </a:ext>
                  </a:extLst>
                </p:spPr>
                <p:txBody>
                  <a:bodyPr wrap="square" lIns="45719" tIns="45719" rIns="45719" bIns="45719" numCol="1" anchor="ctr">
                    <a:spAutoFit/>
                  </a:bodyPr>
                  <a:lstStyle>
                    <a:lvl1pPr algn="ctr">
                      <a:defRPr sz="2400" b="1">
                        <a:latin typeface="나눔고딕"/>
                        <a:ea typeface="나눔고딕"/>
                        <a:cs typeface="나눔고딕"/>
                        <a:sym typeface="나눔고딕"/>
                      </a:defRPr>
                    </a:lvl1pPr>
                  </a:lstStyle>
                  <a:p>
                    <a:r>
                      <a:rPr>
                        <a:solidFill>
                          <a:srgbClr val="2B2B2C"/>
                        </a:solidFill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201" name="TextBox 29"/>
              <p:cNvSpPr txBox="1"/>
              <p:nvPr/>
            </p:nvSpPr>
            <p:spPr>
              <a:xfrm>
                <a:off x="263685" y="1454945"/>
                <a:ext cx="861015" cy="42879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>
                <a:lvl1pPr>
                  <a:defRPr>
                    <a:latin typeface="HY헤드라인M"/>
                    <a:ea typeface="HY헤드라인M"/>
                    <a:cs typeface="HY헤드라인M"/>
                    <a:sym typeface="HY헤드라인M"/>
                  </a:defRPr>
                </a:lvl1pPr>
              </a:lstStyle>
              <a:p>
                <a:r>
                  <a:rPr lang="ko-Kore-KR" altLang="en-US" sz="1200" dirty="0">
                    <a:solidFill>
                      <a:srgbClr val="2B2B2C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비평</a:t>
                </a:r>
                <a:r>
                  <a:rPr sz="1200" dirty="0" err="1">
                    <a:solidFill>
                      <a:srgbClr val="2B2B2C"/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자</a:t>
                </a:r>
                <a:endParaRPr sz="1200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</p:grpSp>
        <p:sp>
          <p:nvSpPr>
            <p:cNvPr id="203" name="TextBox 34"/>
            <p:cNvSpPr txBox="1"/>
            <p:nvPr/>
          </p:nvSpPr>
          <p:spPr>
            <a:xfrm>
              <a:off x="3286950" y="4277401"/>
              <a:ext cx="519886" cy="5550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HY헤드라인M"/>
                  <a:ea typeface="HY헤드라인M"/>
                  <a:cs typeface="HY헤드라인M"/>
                  <a:sym typeface="HY헤드라인M"/>
                </a:defRPr>
              </a:lvl1pPr>
            </a:lstStyle>
            <a:p>
              <a:r>
                <a:rPr sz="1400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VS</a:t>
              </a:r>
              <a:endParaRPr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50594" y="6354375"/>
            <a:ext cx="45140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12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26" name="✔️필요성 및 기대효과">
            <a:extLst>
              <a:ext uri="{FF2B5EF4-FFF2-40B4-BE49-F238E27FC236}">
                <a16:creationId xmlns:a16="http://schemas.microsoft.com/office/drawing/2014/main" id="{334C6360-98E4-C043-9CD2-EAB18918E817}"/>
              </a:ext>
            </a:extLst>
          </p:cNvPr>
          <p:cNvSpPr txBox="1"/>
          <p:nvPr/>
        </p:nvSpPr>
        <p:spPr>
          <a:xfrm>
            <a:off x="550280" y="982130"/>
            <a:ext cx="92396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89" name="TextBox 22"/>
          <p:cNvSpPr txBox="1"/>
          <p:nvPr/>
        </p:nvSpPr>
        <p:spPr>
          <a:xfrm>
            <a:off x="461553" y="1517948"/>
            <a:ext cx="9839977" cy="14465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180473" indent="-180473">
              <a:buSzPct val="100000"/>
              <a:buChar char="-"/>
              <a:defRPr>
                <a:latin typeface="HY헤드라인M"/>
                <a:ea typeface="HY헤드라인M"/>
                <a:cs typeface="HY헤드라인M"/>
                <a:sym typeface="HY헤드라인M"/>
              </a:defRPr>
            </a:pP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두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개의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인공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신경망이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경쟁하면서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목표에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달성하는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형태</a:t>
            </a:r>
            <a:endParaRPr sz="2200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0473" indent="-180473">
              <a:buSzPct val="100000"/>
              <a:buChar char="-"/>
              <a:defRPr>
                <a:latin typeface="HY헤드라인M"/>
                <a:ea typeface="HY헤드라인M"/>
                <a:cs typeface="HY헤드라인M"/>
                <a:sym typeface="HY헤드라인M"/>
              </a:defRPr>
            </a:pP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생성자는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진짜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같은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가짜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데이터를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만들어내려고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함</a:t>
            </a:r>
            <a:endParaRPr sz="2200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0473" indent="-180473">
              <a:buSzPct val="100000"/>
              <a:buChar char="-"/>
              <a:defRPr>
                <a:latin typeface="HY헤드라인M"/>
                <a:ea typeface="HY헤드라인M"/>
                <a:cs typeface="HY헤드라인M"/>
                <a:sym typeface="HY헤드라인M"/>
              </a:defRPr>
            </a:pPr>
            <a:r>
              <a:rPr lang="ko-Kore-KR" altLang="en-US"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자는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생성자가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만들어낸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데이터를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진짜인지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가짜인지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판별해내려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함</a:t>
            </a:r>
            <a:endParaRPr sz="2200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0473" indent="-180473">
              <a:buSzPct val="100000"/>
              <a:buChar char="-"/>
              <a:defRPr>
                <a:latin typeface="HY헤드라인M"/>
                <a:ea typeface="HY헤드라인M"/>
                <a:cs typeface="HY헤드라인M"/>
                <a:sym typeface="HY헤드라인M"/>
              </a:defRPr>
            </a:pP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생성자는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ore-KR" altLang="en-US"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자를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속이기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위해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더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진짜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같은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데이터를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2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</a:t>
            </a:r>
            <a:r>
              <a:rPr lang="ko-KR" altLang="en-US"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하고자</a:t>
            </a:r>
            <a:r>
              <a:rPr sz="22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sz="22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함</a:t>
            </a:r>
            <a:endParaRPr sz="2200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563BB55-3FED-C44D-8E44-E7B820B2CB2A}"/>
              </a:ext>
            </a:extLst>
          </p:cNvPr>
          <p:cNvGrpSpPr/>
          <p:nvPr/>
        </p:nvGrpSpPr>
        <p:grpSpPr>
          <a:xfrm>
            <a:off x="226202" y="3509456"/>
            <a:ext cx="4370539" cy="2983418"/>
            <a:chOff x="550280" y="3509457"/>
            <a:chExt cx="4370539" cy="2983418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1E0C270-2576-8746-8A71-53B1081771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778" t="7783" r="5583" b="10566"/>
            <a:stretch/>
          </p:blipFill>
          <p:spPr>
            <a:xfrm>
              <a:off x="550280" y="3509457"/>
              <a:ext cx="3226007" cy="2307684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F505799-41C0-FD49-8545-88F7D7E0B67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52210" y="4185191"/>
              <a:ext cx="3168609" cy="2307684"/>
            </a:xfrm>
            <a:prstGeom prst="rect">
              <a:avLst/>
            </a:prstGeom>
          </p:spPr>
        </p:pic>
      </p:grpSp>
      <p:sp>
        <p:nvSpPr>
          <p:cNvPr id="15" name="아래로 구부러진 화살표[C] 14">
            <a:extLst>
              <a:ext uri="{FF2B5EF4-FFF2-40B4-BE49-F238E27FC236}">
                <a16:creationId xmlns:a16="http://schemas.microsoft.com/office/drawing/2014/main" id="{44EF8880-5612-A640-A988-E7A4565277AF}"/>
              </a:ext>
            </a:extLst>
          </p:cNvPr>
          <p:cNvSpPr/>
          <p:nvPr/>
        </p:nvSpPr>
        <p:spPr>
          <a:xfrm rot="3526465">
            <a:off x="3423366" y="3652411"/>
            <a:ext cx="1183091" cy="838815"/>
          </a:xfrm>
          <a:custGeom>
            <a:avLst/>
            <a:gdLst>
              <a:gd name="connsiteX0" fmla="*/ 787221 w 1004552"/>
              <a:gd name="connsiteY0" fmla="*/ 869324 h 869324"/>
              <a:gd name="connsiteX1" fmla="*/ 559117 w 1004552"/>
              <a:gd name="connsiteY1" fmla="*/ 651993 h 869324"/>
              <a:gd name="connsiteX2" fmla="*/ 667782 w 1004552"/>
              <a:gd name="connsiteY2" fmla="*/ 651993 h 869324"/>
              <a:gd name="connsiteX3" fmla="*/ 339278 w 1004552"/>
              <a:gd name="connsiteY3" fmla="*/ 0 h 869324"/>
              <a:gd name="connsiteX4" fmla="*/ 556609 w 1004552"/>
              <a:gd name="connsiteY4" fmla="*/ 0 h 869324"/>
              <a:gd name="connsiteX5" fmla="*/ 885113 w 1004552"/>
              <a:gd name="connsiteY5" fmla="*/ 651993 h 869324"/>
              <a:gd name="connsiteX6" fmla="*/ 993779 w 1004552"/>
              <a:gd name="connsiteY6" fmla="*/ 651993 h 869324"/>
              <a:gd name="connsiteX7" fmla="*/ 787221 w 1004552"/>
              <a:gd name="connsiteY7" fmla="*/ 869324 h 869324"/>
              <a:gd name="connsiteX0" fmla="*/ 447943 w 1004552"/>
              <a:gd name="connsiteY0" fmla="*/ 45795 h 869324"/>
              <a:gd name="connsiteX1" fmla="*/ 217331 w 1004552"/>
              <a:gd name="connsiteY1" fmla="*/ 869324 h 869324"/>
              <a:gd name="connsiteX2" fmla="*/ 0 w 1004552"/>
              <a:gd name="connsiteY2" fmla="*/ 869324 h 869324"/>
              <a:gd name="connsiteX3" fmla="*/ 29324 w 1004552"/>
              <a:gd name="connsiteY3" fmla="*/ 515785 h 869324"/>
              <a:gd name="connsiteX4" fmla="*/ 447944 w 1004552"/>
              <a:gd name="connsiteY4" fmla="*/ 45796 h 869324"/>
              <a:gd name="connsiteX5" fmla="*/ 447943 w 1004552"/>
              <a:gd name="connsiteY5" fmla="*/ 45795 h 869324"/>
              <a:gd name="connsiteX0" fmla="*/ 447943 w 1004552"/>
              <a:gd name="connsiteY0" fmla="*/ 45795 h 869324"/>
              <a:gd name="connsiteX1" fmla="*/ 217331 w 1004552"/>
              <a:gd name="connsiteY1" fmla="*/ 869324 h 869324"/>
              <a:gd name="connsiteX2" fmla="*/ 0 w 1004552"/>
              <a:gd name="connsiteY2" fmla="*/ 869324 h 869324"/>
              <a:gd name="connsiteX3" fmla="*/ 339278 w 1004552"/>
              <a:gd name="connsiteY3" fmla="*/ 0 h 869324"/>
              <a:gd name="connsiteX4" fmla="*/ 556609 w 1004552"/>
              <a:gd name="connsiteY4" fmla="*/ 0 h 869324"/>
              <a:gd name="connsiteX5" fmla="*/ 885113 w 1004552"/>
              <a:gd name="connsiteY5" fmla="*/ 651993 h 869324"/>
              <a:gd name="connsiteX6" fmla="*/ 993779 w 1004552"/>
              <a:gd name="connsiteY6" fmla="*/ 651993 h 869324"/>
              <a:gd name="connsiteX7" fmla="*/ 787221 w 1004552"/>
              <a:gd name="connsiteY7" fmla="*/ 869324 h 869324"/>
              <a:gd name="connsiteX8" fmla="*/ 559117 w 1004552"/>
              <a:gd name="connsiteY8" fmla="*/ 651993 h 869324"/>
              <a:gd name="connsiteX9" fmla="*/ 667782 w 1004552"/>
              <a:gd name="connsiteY9" fmla="*/ 651993 h 869324"/>
              <a:gd name="connsiteX10" fmla="*/ 339278 w 1004552"/>
              <a:gd name="connsiteY10" fmla="*/ 0 h 869324"/>
              <a:gd name="connsiteX0" fmla="*/ 789344 w 995902"/>
              <a:gd name="connsiteY0" fmla="*/ 869487 h 869487"/>
              <a:gd name="connsiteX1" fmla="*/ 561240 w 995902"/>
              <a:gd name="connsiteY1" fmla="*/ 652156 h 869487"/>
              <a:gd name="connsiteX2" fmla="*/ 669905 w 995902"/>
              <a:gd name="connsiteY2" fmla="*/ 652156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2123 w 995902"/>
              <a:gd name="connsiteY2" fmla="*/ 869487 h 869487"/>
              <a:gd name="connsiteX3" fmla="*/ 31447 w 995902"/>
              <a:gd name="connsiteY3" fmla="*/ 515948 h 869487"/>
              <a:gd name="connsiteX4" fmla="*/ 450067 w 995902"/>
              <a:gd name="connsiteY4" fmla="*/ 45959 h 869487"/>
              <a:gd name="connsiteX5" fmla="*/ 450066 w 995902"/>
              <a:gd name="connsiteY5" fmla="*/ 45958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0 w 995902"/>
              <a:gd name="connsiteY2" fmla="*/ 738250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8" fmla="*/ 561240 w 995902"/>
              <a:gd name="connsiteY8" fmla="*/ 652156 h 869487"/>
              <a:gd name="connsiteX9" fmla="*/ 669905 w 995902"/>
              <a:gd name="connsiteY9" fmla="*/ 652156 h 869487"/>
              <a:gd name="connsiteX10" fmla="*/ 341401 w 995902"/>
              <a:gd name="connsiteY10" fmla="*/ 163 h 869487"/>
              <a:gd name="connsiteX0" fmla="*/ 789344 w 995902"/>
              <a:gd name="connsiteY0" fmla="*/ 869487 h 869487"/>
              <a:gd name="connsiteX1" fmla="*/ 561240 w 995902"/>
              <a:gd name="connsiteY1" fmla="*/ 652156 h 869487"/>
              <a:gd name="connsiteX2" fmla="*/ 669905 w 995902"/>
              <a:gd name="connsiteY2" fmla="*/ 652156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2123 w 995902"/>
              <a:gd name="connsiteY2" fmla="*/ 869487 h 869487"/>
              <a:gd name="connsiteX3" fmla="*/ 31447 w 995902"/>
              <a:gd name="connsiteY3" fmla="*/ 515948 h 869487"/>
              <a:gd name="connsiteX4" fmla="*/ 450067 w 995902"/>
              <a:gd name="connsiteY4" fmla="*/ 45959 h 869487"/>
              <a:gd name="connsiteX5" fmla="*/ 450066 w 995902"/>
              <a:gd name="connsiteY5" fmla="*/ 45958 h 869487"/>
              <a:gd name="connsiteX0" fmla="*/ 450066 w 995902"/>
              <a:gd name="connsiteY0" fmla="*/ 45958 h 869487"/>
              <a:gd name="connsiteX1" fmla="*/ 229330 w 995902"/>
              <a:gd name="connsiteY1" fmla="*/ 853197 h 869487"/>
              <a:gd name="connsiteX2" fmla="*/ 0 w 995902"/>
              <a:gd name="connsiteY2" fmla="*/ 738250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8" fmla="*/ 561240 w 995902"/>
              <a:gd name="connsiteY8" fmla="*/ 652156 h 869487"/>
              <a:gd name="connsiteX9" fmla="*/ 669905 w 995902"/>
              <a:gd name="connsiteY9" fmla="*/ 652156 h 869487"/>
              <a:gd name="connsiteX10" fmla="*/ 341401 w 995902"/>
              <a:gd name="connsiteY10" fmla="*/ 163 h 869487"/>
              <a:gd name="connsiteX0" fmla="*/ 794774 w 1001332"/>
              <a:gd name="connsiteY0" fmla="*/ 869487 h 869487"/>
              <a:gd name="connsiteX1" fmla="*/ 566670 w 1001332"/>
              <a:gd name="connsiteY1" fmla="*/ 652156 h 869487"/>
              <a:gd name="connsiteX2" fmla="*/ 675335 w 1001332"/>
              <a:gd name="connsiteY2" fmla="*/ 652156 h 869487"/>
              <a:gd name="connsiteX3" fmla="*/ 346831 w 1001332"/>
              <a:gd name="connsiteY3" fmla="*/ 163 h 869487"/>
              <a:gd name="connsiteX4" fmla="*/ 564162 w 1001332"/>
              <a:gd name="connsiteY4" fmla="*/ 163 h 869487"/>
              <a:gd name="connsiteX5" fmla="*/ 892666 w 1001332"/>
              <a:gd name="connsiteY5" fmla="*/ 652156 h 869487"/>
              <a:gd name="connsiteX6" fmla="*/ 1001332 w 1001332"/>
              <a:gd name="connsiteY6" fmla="*/ 652156 h 869487"/>
              <a:gd name="connsiteX7" fmla="*/ 794774 w 1001332"/>
              <a:gd name="connsiteY7" fmla="*/ 869487 h 869487"/>
              <a:gd name="connsiteX0" fmla="*/ 455496 w 1001332"/>
              <a:gd name="connsiteY0" fmla="*/ 45958 h 869487"/>
              <a:gd name="connsiteX1" fmla="*/ 224884 w 1001332"/>
              <a:gd name="connsiteY1" fmla="*/ 869487 h 869487"/>
              <a:gd name="connsiteX2" fmla="*/ 0 w 1001332"/>
              <a:gd name="connsiteY2" fmla="*/ 734958 h 869487"/>
              <a:gd name="connsiteX3" fmla="*/ 36877 w 1001332"/>
              <a:gd name="connsiteY3" fmla="*/ 515948 h 869487"/>
              <a:gd name="connsiteX4" fmla="*/ 455497 w 1001332"/>
              <a:gd name="connsiteY4" fmla="*/ 45959 h 869487"/>
              <a:gd name="connsiteX5" fmla="*/ 455496 w 1001332"/>
              <a:gd name="connsiteY5" fmla="*/ 45958 h 869487"/>
              <a:gd name="connsiteX0" fmla="*/ 455496 w 1001332"/>
              <a:gd name="connsiteY0" fmla="*/ 45958 h 869487"/>
              <a:gd name="connsiteX1" fmla="*/ 234760 w 1001332"/>
              <a:gd name="connsiteY1" fmla="*/ 853197 h 869487"/>
              <a:gd name="connsiteX2" fmla="*/ 5430 w 1001332"/>
              <a:gd name="connsiteY2" fmla="*/ 738250 h 869487"/>
              <a:gd name="connsiteX3" fmla="*/ 346831 w 1001332"/>
              <a:gd name="connsiteY3" fmla="*/ 163 h 869487"/>
              <a:gd name="connsiteX4" fmla="*/ 564162 w 1001332"/>
              <a:gd name="connsiteY4" fmla="*/ 163 h 869487"/>
              <a:gd name="connsiteX5" fmla="*/ 892666 w 1001332"/>
              <a:gd name="connsiteY5" fmla="*/ 652156 h 869487"/>
              <a:gd name="connsiteX6" fmla="*/ 1001332 w 1001332"/>
              <a:gd name="connsiteY6" fmla="*/ 652156 h 869487"/>
              <a:gd name="connsiteX7" fmla="*/ 794774 w 1001332"/>
              <a:gd name="connsiteY7" fmla="*/ 869487 h 869487"/>
              <a:gd name="connsiteX8" fmla="*/ 566670 w 1001332"/>
              <a:gd name="connsiteY8" fmla="*/ 652156 h 869487"/>
              <a:gd name="connsiteX9" fmla="*/ 675335 w 1001332"/>
              <a:gd name="connsiteY9" fmla="*/ 652156 h 869487"/>
              <a:gd name="connsiteX10" fmla="*/ 346831 w 1001332"/>
              <a:gd name="connsiteY10" fmla="*/ 163 h 86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332" h="869487" stroke="0" extrusionOk="0">
                <a:moveTo>
                  <a:pt x="794774" y="869487"/>
                </a:moveTo>
                <a:lnTo>
                  <a:pt x="566670" y="652156"/>
                </a:lnTo>
                <a:lnTo>
                  <a:pt x="675335" y="652156"/>
                </a:lnTo>
                <a:cubicBezTo>
                  <a:pt x="636657" y="268333"/>
                  <a:pt x="501541" y="163"/>
                  <a:pt x="346831" y="163"/>
                </a:cubicBezTo>
                <a:lnTo>
                  <a:pt x="564162" y="163"/>
                </a:lnTo>
                <a:cubicBezTo>
                  <a:pt x="718872" y="163"/>
                  <a:pt x="853989" y="268333"/>
                  <a:pt x="892666" y="652156"/>
                </a:cubicBezTo>
                <a:lnTo>
                  <a:pt x="1001332" y="652156"/>
                </a:lnTo>
                <a:lnTo>
                  <a:pt x="794774" y="869487"/>
                </a:lnTo>
                <a:close/>
              </a:path>
              <a:path w="1001332" h="869487" fill="darkenLess" stroke="0" extrusionOk="0">
                <a:moveTo>
                  <a:pt x="455496" y="45958"/>
                </a:moveTo>
                <a:cubicBezTo>
                  <a:pt x="317659" y="165365"/>
                  <a:pt x="224884" y="496673"/>
                  <a:pt x="224884" y="869487"/>
                </a:cubicBezTo>
                <a:lnTo>
                  <a:pt x="0" y="734958"/>
                </a:lnTo>
                <a:cubicBezTo>
                  <a:pt x="0" y="613149"/>
                  <a:pt x="17544" y="627229"/>
                  <a:pt x="36877" y="515948"/>
                </a:cubicBezTo>
                <a:cubicBezTo>
                  <a:pt x="108127" y="105840"/>
                  <a:pt x="289527" y="-97820"/>
                  <a:pt x="455497" y="45959"/>
                </a:cubicBezTo>
                <a:lnTo>
                  <a:pt x="455496" y="45958"/>
                </a:lnTo>
                <a:close/>
              </a:path>
              <a:path w="1001332" h="869487" fill="none" extrusionOk="0">
                <a:moveTo>
                  <a:pt x="455496" y="45958"/>
                </a:moveTo>
                <a:cubicBezTo>
                  <a:pt x="317659" y="165365"/>
                  <a:pt x="234760" y="480383"/>
                  <a:pt x="234760" y="853197"/>
                </a:cubicBezTo>
                <a:cubicBezTo>
                  <a:pt x="162316" y="853197"/>
                  <a:pt x="77874" y="738250"/>
                  <a:pt x="5430" y="738250"/>
                </a:cubicBezTo>
                <a:cubicBezTo>
                  <a:pt x="5430" y="258136"/>
                  <a:pt x="159453" y="163"/>
                  <a:pt x="346831" y="163"/>
                </a:cubicBezTo>
                <a:lnTo>
                  <a:pt x="564162" y="163"/>
                </a:lnTo>
                <a:cubicBezTo>
                  <a:pt x="718872" y="163"/>
                  <a:pt x="853989" y="268333"/>
                  <a:pt x="892666" y="652156"/>
                </a:cubicBezTo>
                <a:lnTo>
                  <a:pt x="1001332" y="652156"/>
                </a:lnTo>
                <a:lnTo>
                  <a:pt x="794774" y="869487"/>
                </a:lnTo>
                <a:lnTo>
                  <a:pt x="566670" y="652156"/>
                </a:lnTo>
                <a:lnTo>
                  <a:pt x="675335" y="652156"/>
                </a:lnTo>
                <a:cubicBezTo>
                  <a:pt x="636657" y="268333"/>
                  <a:pt x="501541" y="163"/>
                  <a:pt x="346831" y="163"/>
                </a:cubicBezTo>
              </a:path>
            </a:pathLst>
          </a:custGeom>
          <a:solidFill>
            <a:srgbClr val="FFFFFF"/>
          </a:solidFill>
          <a:ln w="12700" cap="flat">
            <a:solidFill>
              <a:srgbClr val="21578B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FB4BEC-7ABB-4F42-88EA-1EAA9E28FBA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67"/>
          <a:stretch/>
        </p:blipFill>
        <p:spPr>
          <a:xfrm>
            <a:off x="4834149" y="3202374"/>
            <a:ext cx="4851974" cy="305406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461D955-B96F-444C-BD72-2D4554C4D3C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98"/>
          <a:stretch/>
        </p:blipFill>
        <p:spPr>
          <a:xfrm>
            <a:off x="6459699" y="3993970"/>
            <a:ext cx="4851974" cy="367600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아래로 구부러진 화살표[C] 14">
            <a:extLst>
              <a:ext uri="{FF2B5EF4-FFF2-40B4-BE49-F238E27FC236}">
                <a16:creationId xmlns:a16="http://schemas.microsoft.com/office/drawing/2014/main" id="{6E137C8D-AA1E-994D-ADDA-CB6A3CA5D0C5}"/>
              </a:ext>
            </a:extLst>
          </p:cNvPr>
          <p:cNvSpPr/>
          <p:nvPr/>
        </p:nvSpPr>
        <p:spPr>
          <a:xfrm rot="3526465">
            <a:off x="9597719" y="3266441"/>
            <a:ext cx="1183091" cy="838815"/>
          </a:xfrm>
          <a:custGeom>
            <a:avLst/>
            <a:gdLst>
              <a:gd name="connsiteX0" fmla="*/ 787221 w 1004552"/>
              <a:gd name="connsiteY0" fmla="*/ 869324 h 869324"/>
              <a:gd name="connsiteX1" fmla="*/ 559117 w 1004552"/>
              <a:gd name="connsiteY1" fmla="*/ 651993 h 869324"/>
              <a:gd name="connsiteX2" fmla="*/ 667782 w 1004552"/>
              <a:gd name="connsiteY2" fmla="*/ 651993 h 869324"/>
              <a:gd name="connsiteX3" fmla="*/ 339278 w 1004552"/>
              <a:gd name="connsiteY3" fmla="*/ 0 h 869324"/>
              <a:gd name="connsiteX4" fmla="*/ 556609 w 1004552"/>
              <a:gd name="connsiteY4" fmla="*/ 0 h 869324"/>
              <a:gd name="connsiteX5" fmla="*/ 885113 w 1004552"/>
              <a:gd name="connsiteY5" fmla="*/ 651993 h 869324"/>
              <a:gd name="connsiteX6" fmla="*/ 993779 w 1004552"/>
              <a:gd name="connsiteY6" fmla="*/ 651993 h 869324"/>
              <a:gd name="connsiteX7" fmla="*/ 787221 w 1004552"/>
              <a:gd name="connsiteY7" fmla="*/ 869324 h 869324"/>
              <a:gd name="connsiteX0" fmla="*/ 447943 w 1004552"/>
              <a:gd name="connsiteY0" fmla="*/ 45795 h 869324"/>
              <a:gd name="connsiteX1" fmla="*/ 217331 w 1004552"/>
              <a:gd name="connsiteY1" fmla="*/ 869324 h 869324"/>
              <a:gd name="connsiteX2" fmla="*/ 0 w 1004552"/>
              <a:gd name="connsiteY2" fmla="*/ 869324 h 869324"/>
              <a:gd name="connsiteX3" fmla="*/ 29324 w 1004552"/>
              <a:gd name="connsiteY3" fmla="*/ 515785 h 869324"/>
              <a:gd name="connsiteX4" fmla="*/ 447944 w 1004552"/>
              <a:gd name="connsiteY4" fmla="*/ 45796 h 869324"/>
              <a:gd name="connsiteX5" fmla="*/ 447943 w 1004552"/>
              <a:gd name="connsiteY5" fmla="*/ 45795 h 869324"/>
              <a:gd name="connsiteX0" fmla="*/ 447943 w 1004552"/>
              <a:gd name="connsiteY0" fmla="*/ 45795 h 869324"/>
              <a:gd name="connsiteX1" fmla="*/ 217331 w 1004552"/>
              <a:gd name="connsiteY1" fmla="*/ 869324 h 869324"/>
              <a:gd name="connsiteX2" fmla="*/ 0 w 1004552"/>
              <a:gd name="connsiteY2" fmla="*/ 869324 h 869324"/>
              <a:gd name="connsiteX3" fmla="*/ 339278 w 1004552"/>
              <a:gd name="connsiteY3" fmla="*/ 0 h 869324"/>
              <a:gd name="connsiteX4" fmla="*/ 556609 w 1004552"/>
              <a:gd name="connsiteY4" fmla="*/ 0 h 869324"/>
              <a:gd name="connsiteX5" fmla="*/ 885113 w 1004552"/>
              <a:gd name="connsiteY5" fmla="*/ 651993 h 869324"/>
              <a:gd name="connsiteX6" fmla="*/ 993779 w 1004552"/>
              <a:gd name="connsiteY6" fmla="*/ 651993 h 869324"/>
              <a:gd name="connsiteX7" fmla="*/ 787221 w 1004552"/>
              <a:gd name="connsiteY7" fmla="*/ 869324 h 869324"/>
              <a:gd name="connsiteX8" fmla="*/ 559117 w 1004552"/>
              <a:gd name="connsiteY8" fmla="*/ 651993 h 869324"/>
              <a:gd name="connsiteX9" fmla="*/ 667782 w 1004552"/>
              <a:gd name="connsiteY9" fmla="*/ 651993 h 869324"/>
              <a:gd name="connsiteX10" fmla="*/ 339278 w 1004552"/>
              <a:gd name="connsiteY10" fmla="*/ 0 h 869324"/>
              <a:gd name="connsiteX0" fmla="*/ 789344 w 995902"/>
              <a:gd name="connsiteY0" fmla="*/ 869487 h 869487"/>
              <a:gd name="connsiteX1" fmla="*/ 561240 w 995902"/>
              <a:gd name="connsiteY1" fmla="*/ 652156 h 869487"/>
              <a:gd name="connsiteX2" fmla="*/ 669905 w 995902"/>
              <a:gd name="connsiteY2" fmla="*/ 652156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2123 w 995902"/>
              <a:gd name="connsiteY2" fmla="*/ 869487 h 869487"/>
              <a:gd name="connsiteX3" fmla="*/ 31447 w 995902"/>
              <a:gd name="connsiteY3" fmla="*/ 515948 h 869487"/>
              <a:gd name="connsiteX4" fmla="*/ 450067 w 995902"/>
              <a:gd name="connsiteY4" fmla="*/ 45959 h 869487"/>
              <a:gd name="connsiteX5" fmla="*/ 450066 w 995902"/>
              <a:gd name="connsiteY5" fmla="*/ 45958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0 w 995902"/>
              <a:gd name="connsiteY2" fmla="*/ 738250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8" fmla="*/ 561240 w 995902"/>
              <a:gd name="connsiteY8" fmla="*/ 652156 h 869487"/>
              <a:gd name="connsiteX9" fmla="*/ 669905 w 995902"/>
              <a:gd name="connsiteY9" fmla="*/ 652156 h 869487"/>
              <a:gd name="connsiteX10" fmla="*/ 341401 w 995902"/>
              <a:gd name="connsiteY10" fmla="*/ 163 h 869487"/>
              <a:gd name="connsiteX0" fmla="*/ 789344 w 995902"/>
              <a:gd name="connsiteY0" fmla="*/ 869487 h 869487"/>
              <a:gd name="connsiteX1" fmla="*/ 561240 w 995902"/>
              <a:gd name="connsiteY1" fmla="*/ 652156 h 869487"/>
              <a:gd name="connsiteX2" fmla="*/ 669905 w 995902"/>
              <a:gd name="connsiteY2" fmla="*/ 652156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0" fmla="*/ 450066 w 995902"/>
              <a:gd name="connsiteY0" fmla="*/ 45958 h 869487"/>
              <a:gd name="connsiteX1" fmla="*/ 219454 w 995902"/>
              <a:gd name="connsiteY1" fmla="*/ 869487 h 869487"/>
              <a:gd name="connsiteX2" fmla="*/ 2123 w 995902"/>
              <a:gd name="connsiteY2" fmla="*/ 869487 h 869487"/>
              <a:gd name="connsiteX3" fmla="*/ 31447 w 995902"/>
              <a:gd name="connsiteY3" fmla="*/ 515948 h 869487"/>
              <a:gd name="connsiteX4" fmla="*/ 450067 w 995902"/>
              <a:gd name="connsiteY4" fmla="*/ 45959 h 869487"/>
              <a:gd name="connsiteX5" fmla="*/ 450066 w 995902"/>
              <a:gd name="connsiteY5" fmla="*/ 45958 h 869487"/>
              <a:gd name="connsiteX0" fmla="*/ 450066 w 995902"/>
              <a:gd name="connsiteY0" fmla="*/ 45958 h 869487"/>
              <a:gd name="connsiteX1" fmla="*/ 229330 w 995902"/>
              <a:gd name="connsiteY1" fmla="*/ 853197 h 869487"/>
              <a:gd name="connsiteX2" fmla="*/ 0 w 995902"/>
              <a:gd name="connsiteY2" fmla="*/ 738250 h 869487"/>
              <a:gd name="connsiteX3" fmla="*/ 341401 w 995902"/>
              <a:gd name="connsiteY3" fmla="*/ 163 h 869487"/>
              <a:gd name="connsiteX4" fmla="*/ 558732 w 995902"/>
              <a:gd name="connsiteY4" fmla="*/ 163 h 869487"/>
              <a:gd name="connsiteX5" fmla="*/ 887236 w 995902"/>
              <a:gd name="connsiteY5" fmla="*/ 652156 h 869487"/>
              <a:gd name="connsiteX6" fmla="*/ 995902 w 995902"/>
              <a:gd name="connsiteY6" fmla="*/ 652156 h 869487"/>
              <a:gd name="connsiteX7" fmla="*/ 789344 w 995902"/>
              <a:gd name="connsiteY7" fmla="*/ 869487 h 869487"/>
              <a:gd name="connsiteX8" fmla="*/ 561240 w 995902"/>
              <a:gd name="connsiteY8" fmla="*/ 652156 h 869487"/>
              <a:gd name="connsiteX9" fmla="*/ 669905 w 995902"/>
              <a:gd name="connsiteY9" fmla="*/ 652156 h 869487"/>
              <a:gd name="connsiteX10" fmla="*/ 341401 w 995902"/>
              <a:gd name="connsiteY10" fmla="*/ 163 h 869487"/>
              <a:gd name="connsiteX0" fmla="*/ 794774 w 1001332"/>
              <a:gd name="connsiteY0" fmla="*/ 869487 h 869487"/>
              <a:gd name="connsiteX1" fmla="*/ 566670 w 1001332"/>
              <a:gd name="connsiteY1" fmla="*/ 652156 h 869487"/>
              <a:gd name="connsiteX2" fmla="*/ 675335 w 1001332"/>
              <a:gd name="connsiteY2" fmla="*/ 652156 h 869487"/>
              <a:gd name="connsiteX3" fmla="*/ 346831 w 1001332"/>
              <a:gd name="connsiteY3" fmla="*/ 163 h 869487"/>
              <a:gd name="connsiteX4" fmla="*/ 564162 w 1001332"/>
              <a:gd name="connsiteY4" fmla="*/ 163 h 869487"/>
              <a:gd name="connsiteX5" fmla="*/ 892666 w 1001332"/>
              <a:gd name="connsiteY5" fmla="*/ 652156 h 869487"/>
              <a:gd name="connsiteX6" fmla="*/ 1001332 w 1001332"/>
              <a:gd name="connsiteY6" fmla="*/ 652156 h 869487"/>
              <a:gd name="connsiteX7" fmla="*/ 794774 w 1001332"/>
              <a:gd name="connsiteY7" fmla="*/ 869487 h 869487"/>
              <a:gd name="connsiteX0" fmla="*/ 455496 w 1001332"/>
              <a:gd name="connsiteY0" fmla="*/ 45958 h 869487"/>
              <a:gd name="connsiteX1" fmla="*/ 224884 w 1001332"/>
              <a:gd name="connsiteY1" fmla="*/ 869487 h 869487"/>
              <a:gd name="connsiteX2" fmla="*/ 0 w 1001332"/>
              <a:gd name="connsiteY2" fmla="*/ 734958 h 869487"/>
              <a:gd name="connsiteX3" fmla="*/ 36877 w 1001332"/>
              <a:gd name="connsiteY3" fmla="*/ 515948 h 869487"/>
              <a:gd name="connsiteX4" fmla="*/ 455497 w 1001332"/>
              <a:gd name="connsiteY4" fmla="*/ 45959 h 869487"/>
              <a:gd name="connsiteX5" fmla="*/ 455496 w 1001332"/>
              <a:gd name="connsiteY5" fmla="*/ 45958 h 869487"/>
              <a:gd name="connsiteX0" fmla="*/ 455496 w 1001332"/>
              <a:gd name="connsiteY0" fmla="*/ 45958 h 869487"/>
              <a:gd name="connsiteX1" fmla="*/ 234760 w 1001332"/>
              <a:gd name="connsiteY1" fmla="*/ 853197 h 869487"/>
              <a:gd name="connsiteX2" fmla="*/ 5430 w 1001332"/>
              <a:gd name="connsiteY2" fmla="*/ 738250 h 869487"/>
              <a:gd name="connsiteX3" fmla="*/ 346831 w 1001332"/>
              <a:gd name="connsiteY3" fmla="*/ 163 h 869487"/>
              <a:gd name="connsiteX4" fmla="*/ 564162 w 1001332"/>
              <a:gd name="connsiteY4" fmla="*/ 163 h 869487"/>
              <a:gd name="connsiteX5" fmla="*/ 892666 w 1001332"/>
              <a:gd name="connsiteY5" fmla="*/ 652156 h 869487"/>
              <a:gd name="connsiteX6" fmla="*/ 1001332 w 1001332"/>
              <a:gd name="connsiteY6" fmla="*/ 652156 h 869487"/>
              <a:gd name="connsiteX7" fmla="*/ 794774 w 1001332"/>
              <a:gd name="connsiteY7" fmla="*/ 869487 h 869487"/>
              <a:gd name="connsiteX8" fmla="*/ 566670 w 1001332"/>
              <a:gd name="connsiteY8" fmla="*/ 652156 h 869487"/>
              <a:gd name="connsiteX9" fmla="*/ 675335 w 1001332"/>
              <a:gd name="connsiteY9" fmla="*/ 652156 h 869487"/>
              <a:gd name="connsiteX10" fmla="*/ 346831 w 1001332"/>
              <a:gd name="connsiteY10" fmla="*/ 163 h 8694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01332" h="869487" stroke="0" extrusionOk="0">
                <a:moveTo>
                  <a:pt x="794774" y="869487"/>
                </a:moveTo>
                <a:lnTo>
                  <a:pt x="566670" y="652156"/>
                </a:lnTo>
                <a:lnTo>
                  <a:pt x="675335" y="652156"/>
                </a:lnTo>
                <a:cubicBezTo>
                  <a:pt x="636657" y="268333"/>
                  <a:pt x="501541" y="163"/>
                  <a:pt x="346831" y="163"/>
                </a:cubicBezTo>
                <a:lnTo>
                  <a:pt x="564162" y="163"/>
                </a:lnTo>
                <a:cubicBezTo>
                  <a:pt x="718872" y="163"/>
                  <a:pt x="853989" y="268333"/>
                  <a:pt x="892666" y="652156"/>
                </a:cubicBezTo>
                <a:lnTo>
                  <a:pt x="1001332" y="652156"/>
                </a:lnTo>
                <a:lnTo>
                  <a:pt x="794774" y="869487"/>
                </a:lnTo>
                <a:close/>
              </a:path>
              <a:path w="1001332" h="869487" fill="darkenLess" stroke="0" extrusionOk="0">
                <a:moveTo>
                  <a:pt x="455496" y="45958"/>
                </a:moveTo>
                <a:cubicBezTo>
                  <a:pt x="317659" y="165365"/>
                  <a:pt x="224884" y="496673"/>
                  <a:pt x="224884" y="869487"/>
                </a:cubicBezTo>
                <a:lnTo>
                  <a:pt x="0" y="734958"/>
                </a:lnTo>
                <a:cubicBezTo>
                  <a:pt x="0" y="613149"/>
                  <a:pt x="17544" y="627229"/>
                  <a:pt x="36877" y="515948"/>
                </a:cubicBezTo>
                <a:cubicBezTo>
                  <a:pt x="108127" y="105840"/>
                  <a:pt x="289527" y="-97820"/>
                  <a:pt x="455497" y="45959"/>
                </a:cubicBezTo>
                <a:lnTo>
                  <a:pt x="455496" y="45958"/>
                </a:lnTo>
                <a:close/>
              </a:path>
              <a:path w="1001332" h="869487" fill="none" extrusionOk="0">
                <a:moveTo>
                  <a:pt x="455496" y="45958"/>
                </a:moveTo>
                <a:cubicBezTo>
                  <a:pt x="317659" y="165365"/>
                  <a:pt x="234760" y="480383"/>
                  <a:pt x="234760" y="853197"/>
                </a:cubicBezTo>
                <a:cubicBezTo>
                  <a:pt x="162316" y="853197"/>
                  <a:pt x="77874" y="738250"/>
                  <a:pt x="5430" y="738250"/>
                </a:cubicBezTo>
                <a:cubicBezTo>
                  <a:pt x="5430" y="258136"/>
                  <a:pt x="159453" y="163"/>
                  <a:pt x="346831" y="163"/>
                </a:cubicBezTo>
                <a:lnTo>
                  <a:pt x="564162" y="163"/>
                </a:lnTo>
                <a:cubicBezTo>
                  <a:pt x="718872" y="163"/>
                  <a:pt x="853989" y="268333"/>
                  <a:pt x="892666" y="652156"/>
                </a:cubicBezTo>
                <a:lnTo>
                  <a:pt x="1001332" y="652156"/>
                </a:lnTo>
                <a:lnTo>
                  <a:pt x="794774" y="869487"/>
                </a:lnTo>
                <a:lnTo>
                  <a:pt x="566670" y="652156"/>
                </a:lnTo>
                <a:lnTo>
                  <a:pt x="675335" y="652156"/>
                </a:lnTo>
                <a:cubicBezTo>
                  <a:pt x="636657" y="268333"/>
                  <a:pt x="501541" y="163"/>
                  <a:pt x="346831" y="163"/>
                </a:cubicBezTo>
              </a:path>
            </a:pathLst>
          </a:custGeom>
          <a:solidFill>
            <a:srgbClr val="FFFFFF"/>
          </a:solidFill>
          <a:ln w="12700" cap="flat">
            <a:solidFill>
              <a:srgbClr val="21578B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00E0F01-63F6-5F44-9C60-D545D41067E3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40" name="01">
              <a:extLst>
                <a:ext uri="{FF2B5EF4-FFF2-40B4-BE49-F238E27FC236}">
                  <a16:creationId xmlns:a16="http://schemas.microsoft.com/office/drawing/2014/main" id="{DD8AB7F8-F3FF-DA41-A94F-1659DE0E4C90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41" name="TextBox 3">
              <a:extLst>
                <a:ext uri="{FF2B5EF4-FFF2-40B4-BE49-F238E27FC236}">
                  <a16:creationId xmlns:a16="http://schemas.microsoft.com/office/drawing/2014/main" id="{3C84DBF3-B532-FF42-873D-393E114F6F04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주요 기술 요소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56ED5CB-7F2E-8C48-9510-35D31E004425}"/>
              </a:ext>
            </a:extLst>
          </p:cNvPr>
          <p:cNvSpPr txBox="1"/>
          <p:nvPr/>
        </p:nvSpPr>
        <p:spPr>
          <a:xfrm>
            <a:off x="8414118" y="3276651"/>
            <a:ext cx="1237488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훈련데이터의</a:t>
            </a:r>
            <a:r>
              <a:rPr kumimoji="1"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악보</a:t>
            </a:r>
            <a:endParaRPr kumimoji="1" lang="ko-Kore-KR" altLang="en-US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F461745-5FDF-234B-868B-46AA7A927480}"/>
              </a:ext>
            </a:extLst>
          </p:cNvPr>
          <p:cNvSpPr txBox="1"/>
          <p:nvPr/>
        </p:nvSpPr>
        <p:spPr>
          <a:xfrm>
            <a:off x="10535534" y="4071818"/>
            <a:ext cx="776139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생성된 악보</a:t>
            </a:r>
            <a:endParaRPr kumimoji="1" lang="ko-Kore-KR" altLang="en-US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32" name="✔️필요성 및 기대효과">
            <a:extLst>
              <a:ext uri="{FF2B5EF4-FFF2-40B4-BE49-F238E27FC236}">
                <a16:creationId xmlns:a16="http://schemas.microsoft.com/office/drawing/2014/main" id="{16729822-77F0-774D-A0BB-794C93CF56CD}"/>
              </a:ext>
            </a:extLst>
          </p:cNvPr>
          <p:cNvSpPr txBox="1"/>
          <p:nvPr/>
        </p:nvSpPr>
        <p:spPr>
          <a:xfrm>
            <a:off x="442125" y="1071551"/>
            <a:ext cx="2403861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적대적 생성 신경망 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lang="ko-KR" altLang="en-US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075"/>
    </mc:Choice>
    <mc:Fallback xmlns="">
      <p:transition advTm="97075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50594" y="6354375"/>
            <a:ext cx="451404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13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D00E0F01-63F6-5F44-9C60-D545D41067E3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40" name="01">
              <a:extLst>
                <a:ext uri="{FF2B5EF4-FFF2-40B4-BE49-F238E27FC236}">
                  <a16:creationId xmlns:a16="http://schemas.microsoft.com/office/drawing/2014/main" id="{DD8AB7F8-F3FF-DA41-A94F-1659DE0E4C90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41" name="TextBox 3">
              <a:extLst>
                <a:ext uri="{FF2B5EF4-FFF2-40B4-BE49-F238E27FC236}">
                  <a16:creationId xmlns:a16="http://schemas.microsoft.com/office/drawing/2014/main" id="{3C84DBF3-B532-FF42-873D-393E114F6F04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주요 기술 요소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A8821B4-7CB6-7A46-8286-B225A5F5BBD7}"/>
              </a:ext>
            </a:extLst>
          </p:cNvPr>
          <p:cNvSpPr txBox="1"/>
          <p:nvPr/>
        </p:nvSpPr>
        <p:spPr>
          <a:xfrm>
            <a:off x="7214616" y="1627632"/>
            <a:ext cx="4011674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훈련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데이터 셋은 총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곡으로 구성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각 훈련 데이터의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Pitch 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최대값이 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85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이하인 값을 선정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EDM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퓨전한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곡은 훈련 데이터에서 제외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아모르파티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같은 곡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트로트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장르 인기 차트를 참조하여 선정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73DC6E5-E92E-794B-AA18-B8DD54A7CB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504863"/>
              </p:ext>
            </p:extLst>
          </p:nvPr>
        </p:nvGraphicFramePr>
        <p:xfrm>
          <a:off x="417576" y="1627632"/>
          <a:ext cx="6312408" cy="4389120"/>
        </p:xfrm>
        <a:graphic>
          <a:graphicData uri="http://schemas.openxmlformats.org/drawingml/2006/table">
            <a:tbl>
              <a:tblPr/>
              <a:tblGrid>
                <a:gridCol w="3156204">
                  <a:extLst>
                    <a:ext uri="{9D8B030D-6E8A-4147-A177-3AD203B41FA5}">
                      <a16:colId xmlns:a16="http://schemas.microsoft.com/office/drawing/2014/main" val="3600816830"/>
                    </a:ext>
                  </a:extLst>
                </a:gridCol>
                <a:gridCol w="3156204">
                  <a:extLst>
                    <a:ext uri="{9D8B030D-6E8A-4147-A177-3AD203B41FA5}">
                      <a16:colId xmlns:a16="http://schemas.microsoft.com/office/drawing/2014/main" val="399585852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이따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,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이따요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장윤정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(73)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어머나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장윤정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사랑찾아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인생찾아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조항조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(83) 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4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무조건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박상철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5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샤방샤방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박현빈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(49)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6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엄마아리랑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송가인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7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칠갑산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주병선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8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남자는 배 여자는 항구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심수봉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(75)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9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무시로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나훈아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(77)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10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사랑밖에 난 몰라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심수봉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(75)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11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꼬마인형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최진희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12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주라주라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둘째이모김다비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(79)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13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찐이야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영탁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(79)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14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안동역에서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진성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(75)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15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거짓말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조항조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(80)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16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초혼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장윤정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17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당돌한 여자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서주경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18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둥지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남진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19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이제 나만 믿어요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임영웅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20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갈색추억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한혜진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21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잘가라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홍진영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(81)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22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보릿고개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진성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(72)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23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홍시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나훈아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(78)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24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곤드레만드레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박현빈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(77)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23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사랑아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장윤정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(83)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26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백만송이장미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심수봉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(82)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27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꽃바람여인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진성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(78)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~28 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귀거래사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김신우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29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찰랑찰랑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이자연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(77)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30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열정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혜은이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31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어부바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장윤정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(80)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32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낭만에 대하여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–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최백호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(77) 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33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카스바의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여인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윤희상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34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동반자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태진아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(74)</a:t>
                      </a:r>
                    </a:p>
                    <a:p>
                      <a:pPr algn="just"/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35 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립스틱 짙게 바르고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- </a:t>
                      </a:r>
                      <a:r>
                        <a:rPr lang="ko-KR" altLang="en-US" sz="1600" b="0" i="0" dirty="0" err="1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임주리</a:t>
                      </a:r>
                      <a:r>
                        <a:rPr lang="ko-KR" altLang="en-US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 </a:t>
                      </a:r>
                      <a:r>
                        <a:rPr lang="en-US" altLang="ko-KR" sz="1600" b="0" i="0" dirty="0">
                          <a:effectLst/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(76)</a:t>
                      </a:r>
                    </a:p>
                  </a:txBody>
                  <a:tcPr marL="47625" marR="47625" marT="0" marB="0" anchor="ctr">
                    <a:lnL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8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460554"/>
                  </a:ext>
                </a:extLst>
              </a:tr>
            </a:tbl>
          </a:graphicData>
        </a:graphic>
      </p:graphicFrame>
      <p:sp>
        <p:nvSpPr>
          <p:cNvPr id="10" name="✔️필요성 및 기대효과">
            <a:extLst>
              <a:ext uri="{FF2B5EF4-FFF2-40B4-BE49-F238E27FC236}">
                <a16:creationId xmlns:a16="http://schemas.microsoft.com/office/drawing/2014/main" id="{F3489B3E-37B4-D74A-9B4B-F5CC2554B1D6}"/>
              </a:ext>
            </a:extLst>
          </p:cNvPr>
          <p:cNvSpPr txBox="1"/>
          <p:nvPr/>
        </p:nvSpPr>
        <p:spPr>
          <a:xfrm>
            <a:off x="442125" y="1071551"/>
            <a:ext cx="193578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훈련 데이터 셋 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146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97075"/>
    </mc:Choice>
    <mc:Fallback xmlns="">
      <p:transition advTm="97075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45785" y="6354375"/>
            <a:ext cx="45621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14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26" name="✔️필요성 및 기대효과">
            <a:extLst>
              <a:ext uri="{FF2B5EF4-FFF2-40B4-BE49-F238E27FC236}">
                <a16:creationId xmlns:a16="http://schemas.microsoft.com/office/drawing/2014/main" id="{334C6360-98E4-C043-9CD2-EAB18918E817}"/>
              </a:ext>
            </a:extLst>
          </p:cNvPr>
          <p:cNvSpPr txBox="1"/>
          <p:nvPr/>
        </p:nvSpPr>
        <p:spPr>
          <a:xfrm>
            <a:off x="442125" y="1071551"/>
            <a:ext cx="1871664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데이터 전처리 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894DB3C-FA6C-F340-90C2-A2808E962E89}"/>
              </a:ext>
            </a:extLst>
          </p:cNvPr>
          <p:cNvGrpSpPr/>
          <p:nvPr/>
        </p:nvGrpSpPr>
        <p:grpSpPr>
          <a:xfrm>
            <a:off x="-3480" y="1720065"/>
            <a:ext cx="2379733" cy="1484627"/>
            <a:chOff x="188090" y="1725891"/>
            <a:chExt cx="2379733" cy="1484627"/>
          </a:xfrm>
        </p:grpSpPr>
        <p:pic>
          <p:nvPicPr>
            <p:cNvPr id="5" name="그래픽 4" descr="피아노 건반">
              <a:extLst>
                <a:ext uri="{FF2B5EF4-FFF2-40B4-BE49-F238E27FC236}">
                  <a16:creationId xmlns:a16="http://schemas.microsoft.com/office/drawing/2014/main" id="{7031590F-5A41-A443-B344-2FEE70354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0756" y="1725891"/>
              <a:ext cx="914400" cy="91440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38CC61-958A-7B4E-AFB2-D1F91083E626}"/>
                </a:ext>
              </a:extLst>
            </p:cNvPr>
            <p:cNvSpPr txBox="1"/>
            <p:nvPr/>
          </p:nvSpPr>
          <p:spPr>
            <a:xfrm>
              <a:off x="188090" y="2841188"/>
              <a:ext cx="237973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MIDI 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파일로 된 음원</a:t>
              </a:r>
              <a:endParaRPr kumimoji="0" lang="ko-Kore-KR" altLang="en-US" sz="1800" b="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sym typeface="맑은 고딕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E1EDECB-2892-0E43-89D7-5AB0E80B27A8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5BDE467D-223A-9142-8C50-3A101ED7EE80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7F506BE-99F6-D343-84C7-8B804AF9F704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주요 기술 요소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A0136D69-B63A-9C4C-BAB1-DE04ABCCBD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61273"/>
              </p:ext>
            </p:extLst>
          </p:nvPr>
        </p:nvGraphicFramePr>
        <p:xfrm>
          <a:off x="5917852" y="1486933"/>
          <a:ext cx="3160096" cy="144875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60194">
                  <a:extLst>
                    <a:ext uri="{9D8B030D-6E8A-4147-A177-3AD203B41FA5}">
                      <a16:colId xmlns:a16="http://schemas.microsoft.com/office/drawing/2014/main" val="1361063421"/>
                    </a:ext>
                  </a:extLst>
                </a:gridCol>
                <a:gridCol w="2099902">
                  <a:extLst>
                    <a:ext uri="{9D8B030D-6E8A-4147-A177-3AD203B41FA5}">
                      <a16:colId xmlns:a16="http://schemas.microsoft.com/office/drawing/2014/main" val="451852438"/>
                    </a:ext>
                  </a:extLst>
                </a:gridCol>
              </a:tblGrid>
              <a:tr h="0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ko-Kore-KR" sz="1600" dirty="0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lookups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note_to_int</a:t>
                      </a:r>
                      <a:endParaRPr lang="ko-Kore-KR" altLang="en-US" sz="16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492899"/>
                  </a:ext>
                </a:extLst>
              </a:tr>
              <a:tr h="37115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int_to_note</a:t>
                      </a:r>
                      <a:endParaRPr lang="ko-Kore-KR" altLang="en-US" sz="16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864732"/>
                  </a:ext>
                </a:extLst>
              </a:tr>
              <a:tr h="37115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duration_to_int</a:t>
                      </a:r>
                      <a:endParaRPr lang="ko-Kore-KR" altLang="en-US" sz="16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4441490"/>
                  </a:ext>
                </a:extLst>
              </a:tr>
              <a:tr h="371157">
                <a:tc vMerge="1">
                  <a:txBody>
                    <a:bodyPr/>
                    <a:lstStyle/>
                    <a:p>
                      <a:endParaRPr lang="ko-Kore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600" dirty="0" err="1">
                          <a:latin typeface="NanumSquare" panose="020B0600000101010101" pitchFamily="34" charset="-127"/>
                          <a:ea typeface="NanumSquare" panose="020B0600000101010101" pitchFamily="34" charset="-127"/>
                        </a:rPr>
                        <a:t>int_to_duration</a:t>
                      </a:r>
                      <a:endParaRPr lang="ko-Kore-KR" altLang="en-US" sz="1600" dirty="0">
                        <a:latin typeface="NanumSquare" panose="020B0600000101010101" pitchFamily="34" charset="-127"/>
                        <a:ea typeface="NanumSquare" panose="020B0600000101010101" pitchFamily="34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959669"/>
                  </a:ext>
                </a:extLst>
              </a:tr>
            </a:tbl>
          </a:graphicData>
        </a:graphic>
      </p:graphicFrame>
      <p:grpSp>
        <p:nvGrpSpPr>
          <p:cNvPr id="25" name="그룹 24">
            <a:extLst>
              <a:ext uri="{FF2B5EF4-FFF2-40B4-BE49-F238E27FC236}">
                <a16:creationId xmlns:a16="http://schemas.microsoft.com/office/drawing/2014/main" id="{DA8EEAA1-D61B-554B-AA73-B43153A74C13}"/>
              </a:ext>
            </a:extLst>
          </p:cNvPr>
          <p:cNvGrpSpPr/>
          <p:nvPr/>
        </p:nvGrpSpPr>
        <p:grpSpPr>
          <a:xfrm>
            <a:off x="3420191" y="1438173"/>
            <a:ext cx="1584001" cy="2154413"/>
            <a:chOff x="4805224" y="1605587"/>
            <a:chExt cx="1584001" cy="2154413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BB7F1D4A-8323-B645-87F9-4EF0AC295AB1}"/>
                </a:ext>
              </a:extLst>
            </p:cNvPr>
            <p:cNvGrpSpPr/>
            <p:nvPr/>
          </p:nvGrpSpPr>
          <p:grpSpPr>
            <a:xfrm>
              <a:off x="4805224" y="1605587"/>
              <a:ext cx="1371598" cy="1155008"/>
              <a:chOff x="4805224" y="1656932"/>
              <a:chExt cx="1371598" cy="1155008"/>
            </a:xfrm>
          </p:grpSpPr>
          <p:pic>
            <p:nvPicPr>
              <p:cNvPr id="16" name="그래픽 15" descr="악보">
                <a:extLst>
                  <a:ext uri="{FF2B5EF4-FFF2-40B4-BE49-F238E27FC236}">
                    <a16:creationId xmlns:a16="http://schemas.microsoft.com/office/drawing/2014/main" id="{5C01B531-8638-3F4C-AA9B-17CE93030C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05224" y="165693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8" name="그래픽 17" descr="악보">
                <a:extLst>
                  <a:ext uri="{FF2B5EF4-FFF2-40B4-BE49-F238E27FC236}">
                    <a16:creationId xmlns:a16="http://schemas.microsoft.com/office/drawing/2014/main" id="{E4BC6426-BA25-3342-A6A6-1321BE8E9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21371488">
                <a:off x="5262422" y="1897540"/>
                <a:ext cx="914400" cy="914400"/>
              </a:xfrm>
              <a:prstGeom prst="rect">
                <a:avLst/>
              </a:prstGeom>
            </p:spPr>
          </p:pic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18211E7-16E4-FC4E-9D6A-419C73AF8B9D}"/>
                </a:ext>
              </a:extLst>
            </p:cNvPr>
            <p:cNvSpPr txBox="1"/>
            <p:nvPr/>
          </p:nvSpPr>
          <p:spPr>
            <a:xfrm>
              <a:off x="4805224" y="2836672"/>
              <a:ext cx="1584001" cy="9233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note</a:t>
              </a:r>
              <a:r>
                <a:rPr kumimoji="1" lang="ko-Kore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 </a:t>
              </a:r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duration</a:t>
              </a:r>
              <a:r>
                <a:rPr kumimoji="1" lang="ko-Kore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을 </a:t>
              </a:r>
              <a:endPara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ore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인식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3EB74977-0D30-D44B-B110-67F727BC977D}"/>
              </a:ext>
            </a:extLst>
          </p:cNvPr>
          <p:cNvGrpSpPr/>
          <p:nvPr/>
        </p:nvGrpSpPr>
        <p:grpSpPr>
          <a:xfrm>
            <a:off x="1991783" y="1854286"/>
            <a:ext cx="1540440" cy="1110906"/>
            <a:chOff x="2758491" y="1856816"/>
            <a:chExt cx="1540440" cy="111090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5AF61D-5F9B-9847-ADF6-DB211EA72E01}"/>
                </a:ext>
              </a:extLst>
            </p:cNvPr>
            <p:cNvSpPr txBox="1"/>
            <p:nvPr/>
          </p:nvSpPr>
          <p:spPr>
            <a:xfrm>
              <a:off x="2758491" y="1856816"/>
              <a:ext cx="154044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ore-KR" dirty="0"/>
                <a:t>Music21 </a:t>
              </a:r>
              <a:r>
                <a:rPr kumimoji="1" lang="ko-Kore-KR" altLang="en-US" dirty="0"/>
                <a:t>모듈</a:t>
              </a:r>
              <a:r>
                <a:rPr kumimoji="1" lang="en-US" altLang="ko-Kore-KR" dirty="0"/>
                <a:t> </a:t>
              </a:r>
              <a:endParaRPr kumimoji="1" lang="ko-Kore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EB56F7-726C-1046-A764-89CDD4EA018D}"/>
                </a:ext>
              </a:extLst>
            </p:cNvPr>
            <p:cNvSpPr txBox="1"/>
            <p:nvPr/>
          </p:nvSpPr>
          <p:spPr>
            <a:xfrm>
              <a:off x="2995662" y="2598392"/>
              <a:ext cx="105388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ore-KR" dirty="0"/>
                <a:t>Parse</a:t>
              </a:r>
              <a:endParaRPr kumimoji="1" lang="ko-Kore-KR" altLang="en-US" dirty="0"/>
            </a:p>
          </p:txBody>
        </p:sp>
        <p:sp>
          <p:nvSpPr>
            <p:cNvPr id="35" name="아래쪽 화살표[D] 34">
              <a:extLst>
                <a:ext uri="{FF2B5EF4-FFF2-40B4-BE49-F238E27FC236}">
                  <a16:creationId xmlns:a16="http://schemas.microsoft.com/office/drawing/2014/main" id="{8538A71C-92CF-AD4B-9427-8A6371B6B800}"/>
                </a:ext>
              </a:extLst>
            </p:cNvPr>
            <p:cNvSpPr/>
            <p:nvPr/>
          </p:nvSpPr>
          <p:spPr>
            <a:xfrm rot="16200000">
              <a:off x="3300820" y="2031798"/>
              <a:ext cx="455782" cy="758367"/>
            </a:xfrm>
            <a:prstGeom prst="downArrow">
              <a:avLst>
                <a:gd name="adj1" fmla="val 34685"/>
                <a:gd name="adj2" fmla="val 50000"/>
              </a:avLst>
            </a:prstGeom>
            <a:solidFill>
              <a:srgbClr val="21578B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sp>
        <p:nvSpPr>
          <p:cNvPr id="41" name="아래쪽 화살표[D] 40">
            <a:extLst>
              <a:ext uri="{FF2B5EF4-FFF2-40B4-BE49-F238E27FC236}">
                <a16:creationId xmlns:a16="http://schemas.microsoft.com/office/drawing/2014/main" id="{FE551E56-7955-6441-9DC1-DE684B7F4179}"/>
              </a:ext>
            </a:extLst>
          </p:cNvPr>
          <p:cNvSpPr/>
          <p:nvPr/>
        </p:nvSpPr>
        <p:spPr>
          <a:xfrm rot="16200000">
            <a:off x="5097126" y="1988787"/>
            <a:ext cx="455782" cy="758367"/>
          </a:xfrm>
          <a:prstGeom prst="downArrow">
            <a:avLst>
              <a:gd name="adj1" fmla="val 34685"/>
              <a:gd name="adj2" fmla="val 50000"/>
            </a:avLst>
          </a:prstGeom>
          <a:solidFill>
            <a:srgbClr val="21578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44" name="아래쪽 화살표[D] 43">
            <a:extLst>
              <a:ext uri="{FF2B5EF4-FFF2-40B4-BE49-F238E27FC236}">
                <a16:creationId xmlns:a16="http://schemas.microsoft.com/office/drawing/2014/main" id="{8F22F556-B3FF-204B-8995-1907A7100BD6}"/>
              </a:ext>
            </a:extLst>
          </p:cNvPr>
          <p:cNvSpPr/>
          <p:nvPr/>
        </p:nvSpPr>
        <p:spPr>
          <a:xfrm rot="16200000">
            <a:off x="9381615" y="1973389"/>
            <a:ext cx="455782" cy="758367"/>
          </a:xfrm>
          <a:prstGeom prst="downArrow">
            <a:avLst>
              <a:gd name="adj1" fmla="val 34685"/>
              <a:gd name="adj2" fmla="val 50000"/>
            </a:avLst>
          </a:prstGeom>
          <a:solidFill>
            <a:srgbClr val="21578B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46" name="그래픽 45" descr="데이터베이스">
            <a:extLst>
              <a:ext uri="{FF2B5EF4-FFF2-40B4-BE49-F238E27FC236}">
                <a16:creationId xmlns:a16="http://schemas.microsoft.com/office/drawing/2014/main" id="{EBD383A7-7E9D-974C-AFEF-8197DAF54A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140579" y="1430378"/>
            <a:ext cx="1322235" cy="132223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63CE7831-9FC3-3A41-A31E-B8B7750904AC}"/>
              </a:ext>
            </a:extLst>
          </p:cNvPr>
          <p:cNvSpPr txBox="1"/>
          <p:nvPr/>
        </p:nvSpPr>
        <p:spPr>
          <a:xfrm>
            <a:off x="6317210" y="3087888"/>
            <a:ext cx="23613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룩업 테이블 생성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459F8B8-7FC5-DF48-A689-3147B04CC71D}"/>
              </a:ext>
            </a:extLst>
          </p:cNvPr>
          <p:cNvSpPr txBox="1"/>
          <p:nvPr/>
        </p:nvSpPr>
        <p:spPr>
          <a:xfrm>
            <a:off x="9667238" y="2752613"/>
            <a:ext cx="236138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훈련에 사용될 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데이터셋을 </a:t>
            </a:r>
            <a:r>
              <a:rPr kumimoji="1"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npz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형식으로 저장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A2568E0-F765-D849-84AD-AADF000B7873}"/>
              </a:ext>
            </a:extLst>
          </p:cNvPr>
          <p:cNvGrpSpPr/>
          <p:nvPr/>
        </p:nvGrpSpPr>
        <p:grpSpPr>
          <a:xfrm>
            <a:off x="683272" y="3892809"/>
            <a:ext cx="10430384" cy="2741535"/>
            <a:chOff x="295989" y="3883715"/>
            <a:chExt cx="10430384" cy="274153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3174007-0604-BC41-9E55-88DFB3A92A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57"/>
            <a:stretch/>
          </p:blipFill>
          <p:spPr>
            <a:xfrm>
              <a:off x="295989" y="3907890"/>
              <a:ext cx="5150560" cy="2717360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2A90AB42-C4B2-E242-B40D-A4DFB2E885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451"/>
            <a:stretch/>
          </p:blipFill>
          <p:spPr>
            <a:xfrm>
              <a:off x="7429522" y="3883715"/>
              <a:ext cx="3296851" cy="2653836"/>
            </a:xfrm>
            <a:prstGeom prst="rect">
              <a:avLst/>
            </a:prstGeom>
          </p:spPr>
        </p:pic>
        <p:sp>
          <p:nvSpPr>
            <p:cNvPr id="51" name="갈매기형 수장[C] 50">
              <a:extLst>
                <a:ext uri="{FF2B5EF4-FFF2-40B4-BE49-F238E27FC236}">
                  <a16:creationId xmlns:a16="http://schemas.microsoft.com/office/drawing/2014/main" id="{36432A79-F964-0049-A852-59543029FC97}"/>
                </a:ext>
              </a:extLst>
            </p:cNvPr>
            <p:cNvSpPr/>
            <p:nvPr/>
          </p:nvSpPr>
          <p:spPr>
            <a:xfrm>
              <a:off x="6048120" y="4699994"/>
              <a:ext cx="779831" cy="1021278"/>
            </a:xfrm>
            <a:prstGeom prst="chevron">
              <a:avLst/>
            </a:prstGeom>
            <a:solidFill>
              <a:srgbClr val="21578B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ore-KR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DE83748-F509-8543-A813-821E3084336F}"/>
              </a:ext>
            </a:extLst>
          </p:cNvPr>
          <p:cNvSpPr txBox="1"/>
          <p:nvPr/>
        </p:nvSpPr>
        <p:spPr>
          <a:xfrm>
            <a:off x="3655786" y="6354375"/>
            <a:ext cx="232216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m</a:t>
            </a:r>
            <a:r>
              <a:rPr kumimoji="1" lang="en-US" altLang="ko-KR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usic21.converter.parse()</a:t>
            </a:r>
            <a:r>
              <a:rPr kumimoji="1" lang="ko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의 결과</a:t>
            </a:r>
            <a:endParaRPr kumimoji="1" lang="ko-Kore-KR" altLang="en-US" sz="11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A2F7D16-A717-F940-B29A-76FFFDDF08FD}"/>
              </a:ext>
            </a:extLst>
          </p:cNvPr>
          <p:cNvSpPr txBox="1"/>
          <p:nvPr/>
        </p:nvSpPr>
        <p:spPr>
          <a:xfrm>
            <a:off x="9988690" y="6306345"/>
            <a:ext cx="2322163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100" dirty="0">
                <a:latin typeface="NanumSquare" panose="020B0600000101010101" pitchFamily="34" charset="-127"/>
                <a:ea typeface="NanumSquare" panose="020B0600000101010101" pitchFamily="34" charset="-127"/>
              </a:rPr>
              <a:t>데이터셋의 모습</a:t>
            </a:r>
          </a:p>
        </p:txBody>
      </p:sp>
    </p:spTree>
    <p:extLst>
      <p:ext uri="{BB962C8B-B14F-4D97-AF65-F5344CB8AC3E}">
        <p14:creationId xmlns:p14="http://schemas.microsoft.com/office/powerpoint/2010/main" val="50917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574"/>
    </mc:Choice>
    <mc:Fallback xmlns="">
      <p:transition advTm="77574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53800" y="6354375"/>
            <a:ext cx="448198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15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26" name="✔️필요성 및 기대효과">
            <a:extLst>
              <a:ext uri="{FF2B5EF4-FFF2-40B4-BE49-F238E27FC236}">
                <a16:creationId xmlns:a16="http://schemas.microsoft.com/office/drawing/2014/main" id="{334C6360-98E4-C043-9CD2-EAB18918E817}"/>
              </a:ext>
            </a:extLst>
          </p:cNvPr>
          <p:cNvSpPr txBox="1"/>
          <p:nvPr/>
        </p:nvSpPr>
        <p:spPr>
          <a:xfrm>
            <a:off x="442125" y="1071551"/>
            <a:ext cx="2604237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학습 모델 </a:t>
            </a:r>
            <a:r>
              <a:rPr lang="en-US" altLang="ko-KR" b="1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MuseGAN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]</a:t>
            </a:r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BB0A29A0-8A77-8B4E-8878-A262433C9B1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10" name="01">
              <a:extLst>
                <a:ext uri="{FF2B5EF4-FFF2-40B4-BE49-F238E27FC236}">
                  <a16:creationId xmlns:a16="http://schemas.microsoft.com/office/drawing/2014/main" id="{71CC56FB-05CD-DA47-997C-82BA354D9BB1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6CE52E25-6B9B-7641-8A26-20EC83942628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주요 기술 요소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295B58B7-4BEF-E04E-90C3-697C236894C2}"/>
              </a:ext>
            </a:extLst>
          </p:cNvPr>
          <p:cNvGrpSpPr/>
          <p:nvPr/>
        </p:nvGrpSpPr>
        <p:grpSpPr>
          <a:xfrm>
            <a:off x="-9236" y="1541738"/>
            <a:ext cx="6179782" cy="2597517"/>
            <a:chOff x="79009" y="2281972"/>
            <a:chExt cx="6179782" cy="2597517"/>
          </a:xfrm>
        </p:grpSpPr>
        <p:pic>
          <p:nvPicPr>
            <p:cNvPr id="2050" name="Picture 2" descr="Musegan">
              <a:extLst>
                <a:ext uri="{FF2B5EF4-FFF2-40B4-BE49-F238E27FC236}">
                  <a16:creationId xmlns:a16="http://schemas.microsoft.com/office/drawing/2014/main" id="{46AE5262-00E9-F04D-9250-A473AB7A41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37" t="3495" b="3956"/>
            <a:stretch/>
          </p:blipFill>
          <p:spPr bwMode="auto">
            <a:xfrm>
              <a:off x="634449" y="2281972"/>
              <a:ext cx="5624342" cy="2597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3AFC9FA-9759-5F46-888E-DCC08BD48EF5}"/>
                </a:ext>
              </a:extLst>
            </p:cNvPr>
            <p:cNvSpPr txBox="1"/>
            <p:nvPr/>
          </p:nvSpPr>
          <p:spPr>
            <a:xfrm>
              <a:off x="224427" y="4314842"/>
              <a:ext cx="4383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ore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리듬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3D015C-15DD-E343-8F07-D6A2F2C1A25A}"/>
                </a:ext>
              </a:extLst>
            </p:cNvPr>
            <p:cNvSpPr txBox="1"/>
            <p:nvPr/>
          </p:nvSpPr>
          <p:spPr>
            <a:xfrm>
              <a:off x="86456" y="3727885"/>
              <a:ext cx="591195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ore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멜로디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3E53AA3-7BCB-C245-91B9-2244408EC2DE}"/>
                </a:ext>
              </a:extLst>
            </p:cNvPr>
            <p:cNvSpPr txBox="1"/>
            <p:nvPr/>
          </p:nvSpPr>
          <p:spPr>
            <a:xfrm>
              <a:off x="79009" y="3109943"/>
              <a:ext cx="591196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ore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스타일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8F5BCD6-040E-5344-B1D4-CEFA690C9919}"/>
                </a:ext>
              </a:extLst>
            </p:cNvPr>
            <p:cNvSpPr txBox="1"/>
            <p:nvPr/>
          </p:nvSpPr>
          <p:spPr>
            <a:xfrm>
              <a:off x="196118" y="2616983"/>
              <a:ext cx="438331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ko-Kore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화음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DF9985D-B936-DD4F-A94A-8A848408C29E}"/>
              </a:ext>
            </a:extLst>
          </p:cNvPr>
          <p:cNvSpPr txBox="1"/>
          <p:nvPr/>
        </p:nvSpPr>
        <p:spPr>
          <a:xfrm>
            <a:off x="6262751" y="1550974"/>
            <a:ext cx="5812139" cy="42473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생성자가 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개의 입력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화음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스타일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멜로디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리듬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받음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화음과 멜로디 입력이 먼저 </a:t>
            </a:r>
            <a:r>
              <a:rPr kumimoji="1" lang="en-US" altLang="ko-Kore-KR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TemporalNetwork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 통과하여 텐서로 출력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특정 트랙의 마디를 생성하기 위해 네트워크의 화음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스타일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멜로디</a:t>
            </a:r>
            <a:r>
              <a:rPr kumimoji="1" lang="en-US" altLang="ko-Kore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리듬 파트에서 전달된 벡터를 연결하여 긴 벡터를 생성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 벡터를 마디 생성자에게 전달하고 특정 트랙의 마디를 출력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생성된 모든 트랙의 마디를 연결하여 진짜와 비교할 수 있는 악보를 생성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비평자는 생성자가 생성한 악보와 원곡의 악보를 구별해야함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구별하는 단계를 통해 생성물의 수준을 높이는 역할을 수행</a:t>
            </a:r>
            <a:endParaRPr kumimoji="1" lang="en-US" altLang="ko-Kore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7526975E-95E1-F743-BCAB-907AADC30D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440" y="4269599"/>
            <a:ext cx="3865222" cy="25033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6455AB-EA58-7B46-A952-D87FE75D777B}"/>
              </a:ext>
            </a:extLst>
          </p:cNvPr>
          <p:cNvSpPr txBox="1"/>
          <p:nvPr/>
        </p:nvSpPr>
        <p:spPr>
          <a:xfrm>
            <a:off x="6476960" y="6308209"/>
            <a:ext cx="474137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ko-Kore-KR" sz="9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Dong, Hao-Wen, et al. "</a:t>
            </a:r>
            <a:r>
              <a:rPr lang="en" altLang="ko-Kore-KR" sz="9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Musegan</a:t>
            </a:r>
            <a:r>
              <a:rPr lang="en" altLang="ko-Kore-KR" sz="9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: Multi-track sequential generative adversarial networks for symbolic music generation and accompaniment." </a:t>
            </a:r>
            <a:r>
              <a:rPr lang="en" altLang="ko-Kore-KR" sz="900" dirty="0" err="1">
                <a:latin typeface="NanumSquare Light" panose="020B0600000101010101" pitchFamily="34" charset="-127"/>
                <a:ea typeface="NanumSquare Light" panose="020B0600000101010101" pitchFamily="34" charset="-127"/>
              </a:rPr>
              <a:t>arXiv</a:t>
            </a:r>
            <a:r>
              <a:rPr lang="en" altLang="ko-Kore-KR" sz="900" dirty="0">
                <a:latin typeface="NanumSquare Light" panose="020B0600000101010101" pitchFamily="34" charset="-127"/>
                <a:ea typeface="NanumSquare Light" panose="020B0600000101010101" pitchFamily="34" charset="-127"/>
              </a:rPr>
              <a:t> preprint arXiv:1709.06298 (2017).</a:t>
            </a:r>
            <a:endParaRPr kumimoji="1" lang="ko-Kore-KR" altLang="en-US" sz="900" dirty="0">
              <a:latin typeface="NanumSquare Light" panose="020B0600000101010101" pitchFamily="34" charset="-127"/>
              <a:ea typeface="NanumSquare Light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1BD288-5A63-EB4D-B576-3859B250C197}"/>
              </a:ext>
            </a:extLst>
          </p:cNvPr>
          <p:cNvSpPr txBox="1"/>
          <p:nvPr/>
        </p:nvSpPr>
        <p:spPr>
          <a:xfrm>
            <a:off x="1089211" y="1541738"/>
            <a:ext cx="1167946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Temporal Network</a:t>
            </a:r>
            <a:endParaRPr kumimoji="1" lang="ko-Kore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2" name="구부러진 연결선[U] 11">
            <a:extLst>
              <a:ext uri="{FF2B5EF4-FFF2-40B4-BE49-F238E27FC236}">
                <a16:creationId xmlns:a16="http://schemas.microsoft.com/office/drawing/2014/main" id="{560C0B1F-F81B-0A48-A335-B756C2B6395D}"/>
              </a:ext>
            </a:extLst>
          </p:cNvPr>
          <p:cNvCxnSpPr/>
          <p:nvPr/>
        </p:nvCxnSpPr>
        <p:spPr>
          <a:xfrm rot="16200000" flipH="1">
            <a:off x="1048871" y="1701052"/>
            <a:ext cx="302559" cy="235324"/>
          </a:xfrm>
          <a:prstGeom prst="curvedConnector3">
            <a:avLst/>
          </a:prstGeom>
          <a:noFill/>
          <a:ln w="12700" cap="flat">
            <a:solidFill>
              <a:srgbClr val="21578B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구부러진 연결선[U] 13">
            <a:extLst>
              <a:ext uri="{FF2B5EF4-FFF2-40B4-BE49-F238E27FC236}">
                <a16:creationId xmlns:a16="http://schemas.microsoft.com/office/drawing/2014/main" id="{19005319-A344-4042-8FE2-81336E4A53EC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 flipH="1" flipV="1">
            <a:off x="1089211" y="1664848"/>
            <a:ext cx="284528" cy="1024368"/>
          </a:xfrm>
          <a:prstGeom prst="curvedConnector4">
            <a:avLst>
              <a:gd name="adj1" fmla="val -16541"/>
              <a:gd name="adj2" fmla="val 64542"/>
            </a:avLst>
          </a:prstGeom>
          <a:noFill/>
          <a:ln w="15875" cap="flat">
            <a:solidFill>
              <a:srgbClr val="21578B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687291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3768"/>
    </mc:Choice>
    <mc:Fallback xmlns="">
      <p:transition advTm="53768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497490B8-530E-CC43-9C71-57A055D710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04" y="2030952"/>
            <a:ext cx="11430000" cy="317500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44181" y="6354375"/>
            <a:ext cx="457817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16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26" name="✔️필요성 및 기대효과">
            <a:extLst>
              <a:ext uri="{FF2B5EF4-FFF2-40B4-BE49-F238E27FC236}">
                <a16:creationId xmlns:a16="http://schemas.microsoft.com/office/drawing/2014/main" id="{334C6360-98E4-C043-9CD2-EAB18918E817}"/>
              </a:ext>
            </a:extLst>
          </p:cNvPr>
          <p:cNvSpPr txBox="1"/>
          <p:nvPr/>
        </p:nvSpPr>
        <p:spPr>
          <a:xfrm>
            <a:off x="442125" y="1071551"/>
            <a:ext cx="2702020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학습 모델 전체 구성도 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D2C34B-0830-824F-B5D2-9729C81401E9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20CCDA46-04D5-5344-A2EE-BA0A9B19B1F3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8325D729-7D30-4E42-B930-6E58E41119C6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주요 기술 요소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D0B1E5B-EF06-6E43-8A37-06EF5A82E9DB}"/>
              </a:ext>
            </a:extLst>
          </p:cNvPr>
          <p:cNvSpPr txBox="1"/>
          <p:nvPr/>
        </p:nvSpPr>
        <p:spPr>
          <a:xfrm>
            <a:off x="125653" y="4560555"/>
            <a:ext cx="4383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6422A6-977F-1847-88AD-B31E61EC0F70}"/>
              </a:ext>
            </a:extLst>
          </p:cNvPr>
          <p:cNvSpPr txBox="1"/>
          <p:nvPr/>
        </p:nvSpPr>
        <p:spPr>
          <a:xfrm>
            <a:off x="27706" y="3906581"/>
            <a:ext cx="59119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멜로디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F99CA1-F5F4-D34D-BD8D-6B8491ADA0AE}"/>
              </a:ext>
            </a:extLst>
          </p:cNvPr>
          <p:cNvSpPr txBox="1"/>
          <p:nvPr/>
        </p:nvSpPr>
        <p:spPr>
          <a:xfrm>
            <a:off x="49222" y="3057294"/>
            <a:ext cx="59119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스타일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FCE18F-C9D8-7F4A-8224-B37CA1968F7D}"/>
              </a:ext>
            </a:extLst>
          </p:cNvPr>
          <p:cNvSpPr txBox="1"/>
          <p:nvPr/>
        </p:nvSpPr>
        <p:spPr>
          <a:xfrm>
            <a:off x="130613" y="2436916"/>
            <a:ext cx="438331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화음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053221-91C3-0549-81C5-2EB8E4E74FD6}"/>
              </a:ext>
            </a:extLst>
          </p:cNvPr>
          <p:cNvSpPr txBox="1"/>
          <p:nvPr/>
        </p:nvSpPr>
        <p:spPr>
          <a:xfrm>
            <a:off x="10289913" y="2242987"/>
            <a:ext cx="161999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비평자는</a:t>
            </a:r>
            <a:endParaRPr kumimoji="1" lang="en-US" altLang="ko-KR" sz="1100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ore-KR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WGAN-GP</a:t>
            </a:r>
            <a:r>
              <a:rPr kumimoji="1" lang="ko-KR" altLang="en-US" sz="11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손실 함수 사용</a:t>
            </a:r>
            <a:endParaRPr kumimoji="1" lang="ko-Kore-KR" altLang="en-US" sz="1100" dirty="0" err="1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FE2784-129C-1440-9089-F11B53C9E966}"/>
              </a:ext>
            </a:extLst>
          </p:cNvPr>
          <p:cNvSpPr/>
          <p:nvPr/>
        </p:nvSpPr>
        <p:spPr>
          <a:xfrm>
            <a:off x="6614556" y="3368035"/>
            <a:ext cx="233548" cy="145678"/>
          </a:xfrm>
          <a:prstGeom prst="rect">
            <a:avLst/>
          </a:prstGeom>
          <a:solidFill>
            <a:srgbClr val="DAE3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B3A34EC-18F0-0D46-AF88-52831E32A1D5}"/>
              </a:ext>
            </a:extLst>
          </p:cNvPr>
          <p:cNvSpPr/>
          <p:nvPr/>
        </p:nvSpPr>
        <p:spPr>
          <a:xfrm>
            <a:off x="4361703" y="4115811"/>
            <a:ext cx="233548" cy="72000"/>
          </a:xfrm>
          <a:prstGeom prst="rect">
            <a:avLst/>
          </a:prstGeom>
          <a:solidFill>
            <a:srgbClr val="DAE3F3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39DEAC-206E-B244-9532-F63D1A966257}"/>
              </a:ext>
            </a:extLst>
          </p:cNvPr>
          <p:cNvSpPr/>
          <p:nvPr/>
        </p:nvSpPr>
        <p:spPr>
          <a:xfrm>
            <a:off x="1714500" y="3794125"/>
            <a:ext cx="111125" cy="120650"/>
          </a:xfrm>
          <a:prstGeom prst="rect">
            <a:avLst/>
          </a:prstGeom>
          <a:solidFill>
            <a:srgbClr val="DEECF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7E9CC1D-EF72-1543-8A6C-C2356D948DED}"/>
              </a:ext>
            </a:extLst>
          </p:cNvPr>
          <p:cNvSpPr/>
          <p:nvPr/>
        </p:nvSpPr>
        <p:spPr>
          <a:xfrm>
            <a:off x="3168001" y="3655422"/>
            <a:ext cx="111125" cy="120650"/>
          </a:xfrm>
          <a:prstGeom prst="rect">
            <a:avLst/>
          </a:prstGeom>
          <a:solidFill>
            <a:srgbClr val="DEECF7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46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603"/>
    </mc:Choice>
    <mc:Fallback xmlns="">
      <p:transition advTm="4603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F86A8-7671-4648-B363-554EC4FF34B0}"/>
              </a:ext>
            </a:extLst>
          </p:cNvPr>
          <p:cNvSpPr txBox="1"/>
          <p:nvPr/>
        </p:nvSpPr>
        <p:spPr>
          <a:xfrm>
            <a:off x="4186517" y="2659561"/>
            <a:ext cx="381896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기대 효과</a:t>
            </a:r>
            <a:endParaRPr kumimoji="0" lang="ko-Kore-KR" altLang="en-US" sz="4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DD4ADB0E-C2CB-7B44-BE13-5AFB1A008233}"/>
              </a:ext>
            </a:extLst>
          </p:cNvPr>
          <p:cNvSpPr/>
          <p:nvPr/>
        </p:nvSpPr>
        <p:spPr>
          <a:xfrm>
            <a:off x="4409597" y="3490784"/>
            <a:ext cx="337280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2455192"/>
      </p:ext>
    </p:extLst>
  </p:cSld>
  <p:clrMapOvr>
    <a:masterClrMapping/>
  </p:clrMapOvr>
  <p:transition spd="med" advTm="202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AA0B8932-EFB3-3C4D-9B07-98770201BEC2}"/>
              </a:ext>
            </a:extLst>
          </p:cNvPr>
          <p:cNvGrpSpPr/>
          <p:nvPr/>
        </p:nvGrpSpPr>
        <p:grpSpPr>
          <a:xfrm>
            <a:off x="631722" y="1137732"/>
            <a:ext cx="10928555" cy="5543452"/>
            <a:chOff x="1032387" y="1135778"/>
            <a:chExt cx="10928555" cy="5543452"/>
          </a:xfrm>
        </p:grpSpPr>
        <p:sp>
          <p:nvSpPr>
            <p:cNvPr id="5" name="자유형 4">
              <a:extLst>
                <a:ext uri="{FF2B5EF4-FFF2-40B4-BE49-F238E27FC236}">
                  <a16:creationId xmlns:a16="http://schemas.microsoft.com/office/drawing/2014/main" id="{4441C3B1-E7FA-C248-A719-FC71215023AC}"/>
                </a:ext>
              </a:extLst>
            </p:cNvPr>
            <p:cNvSpPr/>
            <p:nvPr/>
          </p:nvSpPr>
          <p:spPr>
            <a:xfrm>
              <a:off x="5813461" y="1135778"/>
              <a:ext cx="1359915" cy="1563121"/>
            </a:xfrm>
            <a:custGeom>
              <a:avLst/>
              <a:gdLst>
                <a:gd name="connsiteX0" fmla="*/ 0 w 1563121"/>
                <a:gd name="connsiteY0" fmla="*/ 679958 h 1359915"/>
                <a:gd name="connsiteX1" fmla="*/ 339979 w 1563121"/>
                <a:gd name="connsiteY1" fmla="*/ 0 h 1359915"/>
                <a:gd name="connsiteX2" fmla="*/ 1223142 w 1563121"/>
                <a:gd name="connsiteY2" fmla="*/ 0 h 1359915"/>
                <a:gd name="connsiteX3" fmla="*/ 1563121 w 1563121"/>
                <a:gd name="connsiteY3" fmla="*/ 679958 h 1359915"/>
                <a:gd name="connsiteX4" fmla="*/ 1223142 w 1563121"/>
                <a:gd name="connsiteY4" fmla="*/ 1359915 h 1359915"/>
                <a:gd name="connsiteX5" fmla="*/ 339979 w 1563121"/>
                <a:gd name="connsiteY5" fmla="*/ 1359915 h 1359915"/>
                <a:gd name="connsiteX6" fmla="*/ 0 w 1563121"/>
                <a:gd name="connsiteY6" fmla="*/ 679958 h 135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121" h="1359915">
                  <a:moveTo>
                    <a:pt x="781560" y="0"/>
                  </a:moveTo>
                  <a:lnTo>
                    <a:pt x="1563121" y="295782"/>
                  </a:lnTo>
                  <a:lnTo>
                    <a:pt x="1563121" y="1064133"/>
                  </a:lnTo>
                  <a:lnTo>
                    <a:pt x="781560" y="1359915"/>
                  </a:lnTo>
                  <a:lnTo>
                    <a:pt x="0" y="1064133"/>
                  </a:lnTo>
                  <a:lnTo>
                    <a:pt x="0" y="295782"/>
                  </a:lnTo>
                  <a:lnTo>
                    <a:pt x="781560" y="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120" tIns="319786" rIns="288120" bIns="31978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250" b="1" kern="1200" dirty="0">
                  <a:solidFill>
                    <a:schemeClr val="bg2">
                      <a:lumMod val="50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창의성</a:t>
              </a:r>
            </a:p>
          </p:txBody>
        </p:sp>
        <p:sp>
          <p:nvSpPr>
            <p:cNvPr id="6" name="자유형 5">
              <a:extLst>
                <a:ext uri="{FF2B5EF4-FFF2-40B4-BE49-F238E27FC236}">
                  <a16:creationId xmlns:a16="http://schemas.microsoft.com/office/drawing/2014/main" id="{33D129F0-C0AA-CD4F-B63A-14A22A664905}"/>
                </a:ext>
              </a:extLst>
            </p:cNvPr>
            <p:cNvSpPr/>
            <p:nvPr/>
          </p:nvSpPr>
          <p:spPr>
            <a:xfrm>
              <a:off x="7420027" y="1448402"/>
              <a:ext cx="4540915" cy="937872"/>
            </a:xfrm>
            <a:custGeom>
              <a:avLst/>
              <a:gdLst>
                <a:gd name="connsiteX0" fmla="*/ 0 w 1744443"/>
                <a:gd name="connsiteY0" fmla="*/ 0 h 937872"/>
                <a:gd name="connsiteX1" fmla="*/ 1744443 w 1744443"/>
                <a:gd name="connsiteY1" fmla="*/ 0 h 937872"/>
                <a:gd name="connsiteX2" fmla="*/ 1744443 w 1744443"/>
                <a:gd name="connsiteY2" fmla="*/ 937872 h 937872"/>
                <a:gd name="connsiteX3" fmla="*/ 0 w 1744443"/>
                <a:gd name="connsiteY3" fmla="*/ 937872 h 937872"/>
                <a:gd name="connsiteX4" fmla="*/ 0 w 1744443"/>
                <a:gd name="connsiteY4" fmla="*/ 0 h 9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443" h="937872">
                  <a:moveTo>
                    <a:pt x="0" y="0"/>
                  </a:moveTo>
                  <a:lnTo>
                    <a:pt x="1744443" y="0"/>
                  </a:lnTo>
                  <a:lnTo>
                    <a:pt x="1744443" y="937872"/>
                  </a:lnTo>
                  <a:lnTo>
                    <a:pt x="0" y="9378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just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기존에 없던 새로운 음악을 창조할 수 있다</a:t>
              </a:r>
              <a:r>
                <a:rPr lang="en-US" altLang="ko-KR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ko-KR" altLang="en-US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8" name="자유형 7">
              <a:extLst>
                <a:ext uri="{FF2B5EF4-FFF2-40B4-BE49-F238E27FC236}">
                  <a16:creationId xmlns:a16="http://schemas.microsoft.com/office/drawing/2014/main" id="{4BABEAFD-1F67-0B4D-83E3-45B86F372373}"/>
                </a:ext>
              </a:extLst>
            </p:cNvPr>
            <p:cNvSpPr/>
            <p:nvPr/>
          </p:nvSpPr>
          <p:spPr>
            <a:xfrm>
              <a:off x="5133504" y="2462555"/>
              <a:ext cx="1359915" cy="1563121"/>
            </a:xfrm>
            <a:custGeom>
              <a:avLst/>
              <a:gdLst>
                <a:gd name="connsiteX0" fmla="*/ 0 w 1563121"/>
                <a:gd name="connsiteY0" fmla="*/ 679958 h 1359915"/>
                <a:gd name="connsiteX1" fmla="*/ 339979 w 1563121"/>
                <a:gd name="connsiteY1" fmla="*/ 0 h 1359915"/>
                <a:gd name="connsiteX2" fmla="*/ 1223142 w 1563121"/>
                <a:gd name="connsiteY2" fmla="*/ 0 h 1359915"/>
                <a:gd name="connsiteX3" fmla="*/ 1563121 w 1563121"/>
                <a:gd name="connsiteY3" fmla="*/ 679958 h 1359915"/>
                <a:gd name="connsiteX4" fmla="*/ 1223142 w 1563121"/>
                <a:gd name="connsiteY4" fmla="*/ 1359915 h 1359915"/>
                <a:gd name="connsiteX5" fmla="*/ 339979 w 1563121"/>
                <a:gd name="connsiteY5" fmla="*/ 1359915 h 1359915"/>
                <a:gd name="connsiteX6" fmla="*/ 0 w 1563121"/>
                <a:gd name="connsiteY6" fmla="*/ 679958 h 135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121" h="1359915">
                  <a:moveTo>
                    <a:pt x="781560" y="0"/>
                  </a:moveTo>
                  <a:lnTo>
                    <a:pt x="1563121" y="295782"/>
                  </a:lnTo>
                  <a:lnTo>
                    <a:pt x="1563121" y="1064133"/>
                  </a:lnTo>
                  <a:lnTo>
                    <a:pt x="781560" y="1359915"/>
                  </a:lnTo>
                  <a:lnTo>
                    <a:pt x="0" y="1064133"/>
                  </a:lnTo>
                  <a:lnTo>
                    <a:pt x="0" y="295782"/>
                  </a:lnTo>
                  <a:lnTo>
                    <a:pt x="781560" y="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11429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-11429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120" tIns="319786" rIns="288120" bIns="31978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250" b="1" kern="1200" dirty="0">
                  <a:solidFill>
                    <a:schemeClr val="bg2">
                      <a:lumMod val="50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경제성</a:t>
              </a:r>
            </a:p>
          </p:txBody>
        </p:sp>
        <p:sp>
          <p:nvSpPr>
            <p:cNvPr id="9" name="자유형 8">
              <a:extLst>
                <a:ext uri="{FF2B5EF4-FFF2-40B4-BE49-F238E27FC236}">
                  <a16:creationId xmlns:a16="http://schemas.microsoft.com/office/drawing/2014/main" id="{4F1E035F-2FFE-2948-A020-4FE25E5D3246}"/>
                </a:ext>
              </a:extLst>
            </p:cNvPr>
            <p:cNvSpPr/>
            <p:nvPr/>
          </p:nvSpPr>
          <p:spPr>
            <a:xfrm>
              <a:off x="1828800" y="2775179"/>
              <a:ext cx="3248430" cy="937872"/>
            </a:xfrm>
            <a:custGeom>
              <a:avLst/>
              <a:gdLst>
                <a:gd name="connsiteX0" fmla="*/ 0 w 1688170"/>
                <a:gd name="connsiteY0" fmla="*/ 0 h 937872"/>
                <a:gd name="connsiteX1" fmla="*/ 1688170 w 1688170"/>
                <a:gd name="connsiteY1" fmla="*/ 0 h 937872"/>
                <a:gd name="connsiteX2" fmla="*/ 1688170 w 1688170"/>
                <a:gd name="connsiteY2" fmla="*/ 937872 h 937872"/>
                <a:gd name="connsiteX3" fmla="*/ 0 w 1688170"/>
                <a:gd name="connsiteY3" fmla="*/ 937872 h 937872"/>
                <a:gd name="connsiteX4" fmla="*/ 0 w 1688170"/>
                <a:gd name="connsiteY4" fmla="*/ 0 h 9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70" h="937872">
                  <a:moveTo>
                    <a:pt x="0" y="0"/>
                  </a:moveTo>
                  <a:lnTo>
                    <a:pt x="1688170" y="0"/>
                  </a:lnTo>
                  <a:lnTo>
                    <a:pt x="1688170" y="937872"/>
                  </a:lnTo>
                  <a:lnTo>
                    <a:pt x="0" y="9378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저작권 문제에서 자유롭다</a:t>
              </a:r>
              <a:r>
                <a:rPr lang="en-US" altLang="ko-KR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ko-KR" altLang="en-US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1" name="자유형 10">
              <a:extLst>
                <a:ext uri="{FF2B5EF4-FFF2-40B4-BE49-F238E27FC236}">
                  <a16:creationId xmlns:a16="http://schemas.microsoft.com/office/drawing/2014/main" id="{9416E8A0-02A2-1E44-AB0D-826D2BDC0BF2}"/>
                </a:ext>
              </a:extLst>
            </p:cNvPr>
            <p:cNvSpPr/>
            <p:nvPr/>
          </p:nvSpPr>
          <p:spPr>
            <a:xfrm>
              <a:off x="5870672" y="3789332"/>
              <a:ext cx="1359915" cy="1563121"/>
            </a:xfrm>
            <a:custGeom>
              <a:avLst/>
              <a:gdLst>
                <a:gd name="connsiteX0" fmla="*/ 0 w 1563121"/>
                <a:gd name="connsiteY0" fmla="*/ 679958 h 1359915"/>
                <a:gd name="connsiteX1" fmla="*/ 339979 w 1563121"/>
                <a:gd name="connsiteY1" fmla="*/ 0 h 1359915"/>
                <a:gd name="connsiteX2" fmla="*/ 1223142 w 1563121"/>
                <a:gd name="connsiteY2" fmla="*/ 0 h 1359915"/>
                <a:gd name="connsiteX3" fmla="*/ 1563121 w 1563121"/>
                <a:gd name="connsiteY3" fmla="*/ 679958 h 1359915"/>
                <a:gd name="connsiteX4" fmla="*/ 1223142 w 1563121"/>
                <a:gd name="connsiteY4" fmla="*/ 1359915 h 1359915"/>
                <a:gd name="connsiteX5" fmla="*/ 339979 w 1563121"/>
                <a:gd name="connsiteY5" fmla="*/ 1359915 h 1359915"/>
                <a:gd name="connsiteX6" fmla="*/ 0 w 1563121"/>
                <a:gd name="connsiteY6" fmla="*/ 679958 h 135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121" h="1359915">
                  <a:moveTo>
                    <a:pt x="781560" y="0"/>
                  </a:moveTo>
                  <a:lnTo>
                    <a:pt x="1563121" y="295782"/>
                  </a:lnTo>
                  <a:lnTo>
                    <a:pt x="1563121" y="1064133"/>
                  </a:lnTo>
                  <a:lnTo>
                    <a:pt x="781560" y="1359915"/>
                  </a:lnTo>
                  <a:lnTo>
                    <a:pt x="0" y="1064133"/>
                  </a:lnTo>
                  <a:lnTo>
                    <a:pt x="0" y="295782"/>
                  </a:lnTo>
                  <a:lnTo>
                    <a:pt x="781560" y="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22857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-22857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120" tIns="319786" rIns="288120" bIns="31978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250" b="1" kern="1200" dirty="0">
                  <a:solidFill>
                    <a:schemeClr val="bg2">
                      <a:lumMod val="50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효율성</a:t>
              </a:r>
            </a:p>
          </p:txBody>
        </p:sp>
        <p:sp>
          <p:nvSpPr>
            <p:cNvPr id="12" name="자유형 11">
              <a:extLst>
                <a:ext uri="{FF2B5EF4-FFF2-40B4-BE49-F238E27FC236}">
                  <a16:creationId xmlns:a16="http://schemas.microsoft.com/office/drawing/2014/main" id="{A253FBD8-4CD8-5949-92E4-89409E6FB8C1}"/>
                </a:ext>
              </a:extLst>
            </p:cNvPr>
            <p:cNvSpPr/>
            <p:nvPr/>
          </p:nvSpPr>
          <p:spPr>
            <a:xfrm>
              <a:off x="7420027" y="4101956"/>
              <a:ext cx="4540915" cy="937872"/>
            </a:xfrm>
            <a:custGeom>
              <a:avLst/>
              <a:gdLst>
                <a:gd name="connsiteX0" fmla="*/ 0 w 1744443"/>
                <a:gd name="connsiteY0" fmla="*/ 0 h 937872"/>
                <a:gd name="connsiteX1" fmla="*/ 1744443 w 1744443"/>
                <a:gd name="connsiteY1" fmla="*/ 0 h 937872"/>
                <a:gd name="connsiteX2" fmla="*/ 1744443 w 1744443"/>
                <a:gd name="connsiteY2" fmla="*/ 937872 h 937872"/>
                <a:gd name="connsiteX3" fmla="*/ 0 w 1744443"/>
                <a:gd name="connsiteY3" fmla="*/ 937872 h 937872"/>
                <a:gd name="connsiteX4" fmla="*/ 0 w 1744443"/>
                <a:gd name="connsiteY4" fmla="*/ 0 h 9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4443" h="937872">
                  <a:moveTo>
                    <a:pt x="0" y="0"/>
                  </a:moveTo>
                  <a:lnTo>
                    <a:pt x="1744443" y="0"/>
                  </a:lnTo>
                  <a:lnTo>
                    <a:pt x="1744443" y="937872"/>
                  </a:lnTo>
                  <a:lnTo>
                    <a:pt x="0" y="9378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l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작곡 시간이 단축되어 </a:t>
              </a:r>
              <a:endParaRPr lang="en-US" altLang="ko-KR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0" lvl="0" indent="0" algn="l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더 많은 양질의 음악을 생성할 수 있다</a:t>
              </a:r>
              <a:r>
                <a:rPr lang="en-US" altLang="ko-KR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ko-KR" altLang="en-US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" name="자유형 13">
              <a:extLst>
                <a:ext uri="{FF2B5EF4-FFF2-40B4-BE49-F238E27FC236}">
                  <a16:creationId xmlns:a16="http://schemas.microsoft.com/office/drawing/2014/main" id="{D40F1B01-05AC-2546-BDA0-FDA9D5E4D290}"/>
                </a:ext>
              </a:extLst>
            </p:cNvPr>
            <p:cNvSpPr/>
            <p:nvPr/>
          </p:nvSpPr>
          <p:spPr>
            <a:xfrm>
              <a:off x="5133504" y="5116109"/>
              <a:ext cx="1359915" cy="1563121"/>
            </a:xfrm>
            <a:custGeom>
              <a:avLst/>
              <a:gdLst>
                <a:gd name="connsiteX0" fmla="*/ 0 w 1563121"/>
                <a:gd name="connsiteY0" fmla="*/ 679958 h 1359915"/>
                <a:gd name="connsiteX1" fmla="*/ 339979 w 1563121"/>
                <a:gd name="connsiteY1" fmla="*/ 0 h 1359915"/>
                <a:gd name="connsiteX2" fmla="*/ 1223142 w 1563121"/>
                <a:gd name="connsiteY2" fmla="*/ 0 h 1359915"/>
                <a:gd name="connsiteX3" fmla="*/ 1563121 w 1563121"/>
                <a:gd name="connsiteY3" fmla="*/ 679958 h 1359915"/>
                <a:gd name="connsiteX4" fmla="*/ 1223142 w 1563121"/>
                <a:gd name="connsiteY4" fmla="*/ 1359915 h 1359915"/>
                <a:gd name="connsiteX5" fmla="*/ 339979 w 1563121"/>
                <a:gd name="connsiteY5" fmla="*/ 1359915 h 1359915"/>
                <a:gd name="connsiteX6" fmla="*/ 0 w 1563121"/>
                <a:gd name="connsiteY6" fmla="*/ 679958 h 135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121" h="1359915">
                  <a:moveTo>
                    <a:pt x="781560" y="0"/>
                  </a:moveTo>
                  <a:lnTo>
                    <a:pt x="1563121" y="295782"/>
                  </a:lnTo>
                  <a:lnTo>
                    <a:pt x="1563121" y="1064133"/>
                  </a:lnTo>
                  <a:lnTo>
                    <a:pt x="781560" y="1359915"/>
                  </a:lnTo>
                  <a:lnTo>
                    <a:pt x="0" y="1064133"/>
                  </a:lnTo>
                  <a:lnTo>
                    <a:pt x="0" y="295782"/>
                  </a:lnTo>
                  <a:lnTo>
                    <a:pt x="781560" y="0"/>
                  </a:lnTo>
                  <a:close/>
                </a:path>
              </a:pathLst>
            </a:custGeom>
            <a:ln>
              <a:noFill/>
            </a:ln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hueOff val="0"/>
                <a:satOff val="0"/>
                <a:lumOff val="0"/>
                <a:alphaOff val="-34286"/>
              </a:schemeClr>
            </a:fillRef>
            <a:effectRef idx="1">
              <a:schemeClr val="accent1">
                <a:alpha val="90000"/>
                <a:hueOff val="0"/>
                <a:satOff val="0"/>
                <a:lumOff val="0"/>
                <a:alphaOff val="-34286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120" tIns="319786" rIns="288120" bIns="319786" numCol="1" spcCol="1270" anchor="ctr" anchorCtr="0">
              <a:noAutofit/>
            </a:bodyPr>
            <a:lstStyle/>
            <a:p>
              <a:pPr marL="0" lvl="0" indent="0" algn="ctr" defTabSz="88900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250" b="1" kern="1200" dirty="0">
                  <a:solidFill>
                    <a:schemeClr val="bg2">
                      <a:lumMod val="50000"/>
                    </a:schemeClr>
                  </a:solidFill>
                  <a:latin typeface="NanumSquare ExtraBold" panose="020B0600000101010101" pitchFamily="34" charset="-127"/>
                  <a:ea typeface="NanumSquare ExtraBold" panose="020B0600000101010101" pitchFamily="34" charset="-127"/>
                </a:rPr>
                <a:t>수요와 공급</a:t>
              </a:r>
            </a:p>
          </p:txBody>
        </p:sp>
        <p:sp>
          <p:nvSpPr>
            <p:cNvPr id="15" name="자유형 14">
              <a:extLst>
                <a:ext uri="{FF2B5EF4-FFF2-40B4-BE49-F238E27FC236}">
                  <a16:creationId xmlns:a16="http://schemas.microsoft.com/office/drawing/2014/main" id="{1852D855-C94F-DE4D-A844-4F1C7D0B099B}"/>
                </a:ext>
              </a:extLst>
            </p:cNvPr>
            <p:cNvSpPr/>
            <p:nvPr/>
          </p:nvSpPr>
          <p:spPr>
            <a:xfrm>
              <a:off x="1032387" y="5428733"/>
              <a:ext cx="4044844" cy="937872"/>
            </a:xfrm>
            <a:custGeom>
              <a:avLst/>
              <a:gdLst>
                <a:gd name="connsiteX0" fmla="*/ 0 w 1688170"/>
                <a:gd name="connsiteY0" fmla="*/ 0 h 937872"/>
                <a:gd name="connsiteX1" fmla="*/ 1688170 w 1688170"/>
                <a:gd name="connsiteY1" fmla="*/ 0 h 937872"/>
                <a:gd name="connsiteX2" fmla="*/ 1688170 w 1688170"/>
                <a:gd name="connsiteY2" fmla="*/ 937872 h 937872"/>
                <a:gd name="connsiteX3" fmla="*/ 0 w 1688170"/>
                <a:gd name="connsiteY3" fmla="*/ 937872 h 937872"/>
                <a:gd name="connsiteX4" fmla="*/ 0 w 1688170"/>
                <a:gd name="connsiteY4" fmla="*/ 0 h 93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8170" h="937872">
                  <a:moveTo>
                    <a:pt x="0" y="0"/>
                  </a:moveTo>
                  <a:lnTo>
                    <a:pt x="1688170" y="0"/>
                  </a:lnTo>
                  <a:lnTo>
                    <a:pt x="1688170" y="937872"/>
                  </a:lnTo>
                  <a:lnTo>
                    <a:pt x="0" y="937872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9530" tIns="49530" rIns="49530" bIns="49530" numCol="1" spcCol="1270" anchor="ctr" anchorCtr="0">
              <a:noAutofit/>
            </a:bodyPr>
            <a:lstStyle/>
            <a:p>
              <a:pPr marL="0" lvl="0" indent="0" algn="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주목 받고 있는 트로트 시장의 수요를 </a:t>
              </a:r>
              <a:endParaRPr lang="en-US" altLang="ko-KR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0" lvl="0" indent="0" algn="r" defTabSz="5778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ko-KR" altLang="en-US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충족시킬 수 있다</a:t>
              </a:r>
              <a:r>
                <a:rPr lang="en-US" altLang="ko-KR" sz="2000" kern="1200" dirty="0">
                  <a:solidFill>
                    <a:schemeClr val="bg2">
                      <a:lumMod val="50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.</a:t>
              </a:r>
              <a:endParaRPr lang="ko-KR" altLang="en-US" sz="2000" kern="1200" dirty="0">
                <a:solidFill>
                  <a:schemeClr val="bg2">
                    <a:lumMod val="50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00A92C-76B4-C24E-90E2-AD3DAE3E70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34563" y="6354375"/>
            <a:ext cx="46743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18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828CBA7-AFBF-494B-9A2D-5FF0614C218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19" name="01">
              <a:extLst>
                <a:ext uri="{FF2B5EF4-FFF2-40B4-BE49-F238E27FC236}">
                  <a16:creationId xmlns:a16="http://schemas.microsoft.com/office/drawing/2014/main" id="{68728A6B-44D2-AE46-8B9C-6CCB02732826}"/>
                </a:ext>
              </a:extLst>
            </p:cNvPr>
            <p:cNvSpPr txBox="1"/>
            <p:nvPr/>
          </p:nvSpPr>
          <p:spPr>
            <a:xfrm>
              <a:off x="295989" y="176816"/>
              <a:ext cx="41613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4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49D33DA3-F60A-C94B-8E53-0D365760D396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기대 효과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5328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274"/>
    </mc:Choice>
    <mc:Fallback xmlns="">
      <p:transition advTm="48274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F86A8-7671-4648-B363-554EC4FF34B0}"/>
              </a:ext>
            </a:extLst>
          </p:cNvPr>
          <p:cNvSpPr txBox="1"/>
          <p:nvPr/>
        </p:nvSpPr>
        <p:spPr>
          <a:xfrm>
            <a:off x="4186517" y="2659561"/>
            <a:ext cx="381896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4400" b="1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결과</a:t>
            </a:r>
            <a:endParaRPr kumimoji="0" lang="ko-Kore-KR" altLang="en-US" sz="4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DD4ADB0E-C2CB-7B44-BE13-5AFB1A008233}"/>
              </a:ext>
            </a:extLst>
          </p:cNvPr>
          <p:cNvSpPr/>
          <p:nvPr/>
        </p:nvSpPr>
        <p:spPr>
          <a:xfrm>
            <a:off x="4409597" y="3490784"/>
            <a:ext cx="337280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3776026"/>
      </p:ext>
    </p:extLst>
  </p:cSld>
  <p:clrMapOvr>
    <a:masterClrMapping/>
  </p:clrMapOvr>
  <p:transition spd="med" advTm="2853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">
            <a:extLst>
              <a:ext uri="{FF2B5EF4-FFF2-40B4-BE49-F238E27FC236}">
                <a16:creationId xmlns:a16="http://schemas.microsoft.com/office/drawing/2014/main" id="{AD2BEC69-C0C3-3A44-83AC-333BE2FEE529}"/>
              </a:ext>
            </a:extLst>
          </p:cNvPr>
          <p:cNvSpPr/>
          <p:nvPr/>
        </p:nvSpPr>
        <p:spPr>
          <a:xfrm>
            <a:off x="-15136" y="0"/>
            <a:ext cx="3372803" cy="685490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직사각형 36">
            <a:extLst>
              <a:ext uri="{FF2B5EF4-FFF2-40B4-BE49-F238E27FC236}">
                <a16:creationId xmlns:a16="http://schemas.microsoft.com/office/drawing/2014/main" id="{32B63876-30F2-2740-8E20-57D166587618}"/>
              </a:ext>
            </a:extLst>
          </p:cNvPr>
          <p:cNvSpPr txBox="1"/>
          <p:nvPr/>
        </p:nvSpPr>
        <p:spPr>
          <a:xfrm>
            <a:off x="1019126" y="495860"/>
            <a:ext cx="1304280" cy="769441"/>
          </a:xfrm>
          <a:prstGeom prst="rect">
            <a:avLst/>
          </a:prstGeom>
          <a:ln w="12700"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3200" b="1">
                <a:latin typeface="나눔바른고딕"/>
                <a:ea typeface="나눔바른고딕"/>
                <a:cs typeface="나눔바른고딕"/>
                <a:sym typeface="나눔바른고딕"/>
              </a:defRPr>
            </a:lvl1pPr>
          </a:lstStyle>
          <a:p>
            <a:r>
              <a:rPr dirty="0" err="1">
                <a:solidFill>
                  <a:srgbClr val="2B2B2C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목</a:t>
            </a:r>
            <a:r>
              <a:rPr dirty="0">
                <a:solidFill>
                  <a:srgbClr val="2B2B2C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 </a:t>
            </a:r>
            <a:r>
              <a:rPr dirty="0" err="1">
                <a:solidFill>
                  <a:srgbClr val="2B2B2C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차</a:t>
            </a:r>
            <a:endParaRPr dirty="0">
              <a:solidFill>
                <a:srgbClr val="2B2B2C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C346E7-14B4-0448-9B70-49726EC68EBB}"/>
              </a:ext>
            </a:extLst>
          </p:cNvPr>
          <p:cNvGrpSpPr/>
          <p:nvPr/>
        </p:nvGrpSpPr>
        <p:grpSpPr>
          <a:xfrm>
            <a:off x="2858466" y="1409123"/>
            <a:ext cx="5033197" cy="4635939"/>
            <a:chOff x="2786749" y="1911146"/>
            <a:chExt cx="5033197" cy="4635939"/>
          </a:xfrm>
        </p:grpSpPr>
        <p:sp>
          <p:nvSpPr>
            <p:cNvPr id="6" name="01">
              <a:extLst>
                <a:ext uri="{FF2B5EF4-FFF2-40B4-BE49-F238E27FC236}">
                  <a16:creationId xmlns:a16="http://schemas.microsoft.com/office/drawing/2014/main" id="{33F81CF8-7F0A-044C-A674-ABEC81E2678C}"/>
                </a:ext>
              </a:extLst>
            </p:cNvPr>
            <p:cNvSpPr txBox="1"/>
            <p:nvPr/>
          </p:nvSpPr>
          <p:spPr>
            <a:xfrm>
              <a:off x="2836134" y="1911146"/>
              <a:ext cx="300721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pPr algn="r"/>
              <a:r>
                <a:rPr sz="3600" dirty="0">
                  <a:solidFill>
                    <a:srgbClr val="2B2B2C"/>
                  </a:solidFill>
                </a:rPr>
                <a:t>1</a:t>
              </a:r>
            </a:p>
          </p:txBody>
        </p:sp>
        <p:sp>
          <p:nvSpPr>
            <p:cNvPr id="7" name="02">
              <a:extLst>
                <a:ext uri="{FF2B5EF4-FFF2-40B4-BE49-F238E27FC236}">
                  <a16:creationId xmlns:a16="http://schemas.microsoft.com/office/drawing/2014/main" id="{E8C89A99-BAA7-7648-A581-ADAF23E93600}"/>
                </a:ext>
              </a:extLst>
            </p:cNvPr>
            <p:cNvSpPr txBox="1"/>
            <p:nvPr/>
          </p:nvSpPr>
          <p:spPr>
            <a:xfrm>
              <a:off x="2799264" y="2709262"/>
              <a:ext cx="374459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sz="3600" dirty="0">
                  <a:solidFill>
                    <a:srgbClr val="2B2B2C"/>
                  </a:solidFill>
                </a:rPr>
                <a:t>2</a:t>
              </a:r>
            </a:p>
          </p:txBody>
        </p:sp>
        <p:sp>
          <p:nvSpPr>
            <p:cNvPr id="8" name="03">
              <a:extLst>
                <a:ext uri="{FF2B5EF4-FFF2-40B4-BE49-F238E27FC236}">
                  <a16:creationId xmlns:a16="http://schemas.microsoft.com/office/drawing/2014/main" id="{E488FDD9-E218-5442-9A79-8A089E405E36}"/>
                </a:ext>
              </a:extLst>
            </p:cNvPr>
            <p:cNvSpPr txBox="1"/>
            <p:nvPr/>
          </p:nvSpPr>
          <p:spPr>
            <a:xfrm>
              <a:off x="2823777" y="3479666"/>
              <a:ext cx="387283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sz="3600" dirty="0">
                  <a:solidFill>
                    <a:srgbClr val="2B2B2C"/>
                  </a:solidFill>
                </a:rPr>
                <a:t>3</a:t>
              </a:r>
            </a:p>
          </p:txBody>
        </p:sp>
        <p:sp>
          <p:nvSpPr>
            <p:cNvPr id="9" name="04">
              <a:extLst>
                <a:ext uri="{FF2B5EF4-FFF2-40B4-BE49-F238E27FC236}">
                  <a16:creationId xmlns:a16="http://schemas.microsoft.com/office/drawing/2014/main" id="{F781F82F-7C77-A243-9106-9EF94DA91B72}"/>
                </a:ext>
              </a:extLst>
            </p:cNvPr>
            <p:cNvSpPr txBox="1"/>
            <p:nvPr/>
          </p:nvSpPr>
          <p:spPr>
            <a:xfrm>
              <a:off x="2786749" y="4292438"/>
              <a:ext cx="41613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sz="3600" dirty="0">
                  <a:solidFill>
                    <a:srgbClr val="2B2B2C"/>
                  </a:solidFill>
                </a:rPr>
                <a:t>4</a:t>
              </a: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3D636AEF-FB6A-624A-BA68-EB87AECC0D16}"/>
                </a:ext>
              </a:extLst>
            </p:cNvPr>
            <p:cNvSpPr txBox="1"/>
            <p:nvPr/>
          </p:nvSpPr>
          <p:spPr>
            <a:xfrm>
              <a:off x="3467132" y="1941925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200" dirty="0">
                  <a:solidFill>
                    <a:srgbClr val="2B2B2C"/>
                  </a:solidFill>
                </a:rPr>
                <a:t>선정 배경</a:t>
              </a:r>
              <a:endParaRPr sz="3200" dirty="0">
                <a:solidFill>
                  <a:srgbClr val="2B2B2C"/>
                </a:solidFill>
              </a:endParaRPr>
            </a:p>
          </p:txBody>
        </p:sp>
        <p:sp>
          <p:nvSpPr>
            <p:cNvPr id="11" name="TextBox 3">
              <a:extLst>
                <a:ext uri="{FF2B5EF4-FFF2-40B4-BE49-F238E27FC236}">
                  <a16:creationId xmlns:a16="http://schemas.microsoft.com/office/drawing/2014/main" id="{703B05AA-126A-F848-A622-33E1F15A1F94}"/>
                </a:ext>
              </a:extLst>
            </p:cNvPr>
            <p:cNvSpPr txBox="1"/>
            <p:nvPr/>
          </p:nvSpPr>
          <p:spPr>
            <a:xfrm>
              <a:off x="3467132" y="2727684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sz="3200" dirty="0" err="1">
                  <a:solidFill>
                    <a:srgbClr val="2B2B2C"/>
                  </a:solidFill>
                </a:rPr>
                <a:t>작품</a:t>
              </a:r>
              <a:r>
                <a:rPr sz="3200" dirty="0">
                  <a:solidFill>
                    <a:srgbClr val="2B2B2C"/>
                  </a:solidFill>
                </a:rPr>
                <a:t> </a:t>
              </a:r>
              <a:r>
                <a:rPr lang="ko-KR" altLang="en-US" sz="3200" dirty="0">
                  <a:solidFill>
                    <a:srgbClr val="2B2B2C"/>
                  </a:solidFill>
                </a:rPr>
                <a:t>소개</a:t>
              </a:r>
              <a:endParaRPr sz="3200" dirty="0">
                <a:solidFill>
                  <a:srgbClr val="2B2B2C"/>
                </a:solidFill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8034BCC9-5DD9-274D-A760-0304B90486FF}"/>
                </a:ext>
              </a:extLst>
            </p:cNvPr>
            <p:cNvSpPr txBox="1"/>
            <p:nvPr/>
          </p:nvSpPr>
          <p:spPr>
            <a:xfrm>
              <a:off x="3467132" y="3499759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200" dirty="0">
                  <a:solidFill>
                    <a:srgbClr val="2B2B2C"/>
                  </a:solidFill>
                </a:rPr>
                <a:t>주요 기술 요소 </a:t>
              </a:r>
              <a:endParaRPr sz="3200" dirty="0">
                <a:solidFill>
                  <a:srgbClr val="2B2B2C"/>
                </a:solidFill>
              </a:endParaRPr>
            </a:p>
          </p:txBody>
        </p:sp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54E7F934-AE6F-0C42-AFC7-FE6FB27CC557}"/>
                </a:ext>
              </a:extLst>
            </p:cNvPr>
            <p:cNvSpPr txBox="1"/>
            <p:nvPr/>
          </p:nvSpPr>
          <p:spPr>
            <a:xfrm>
              <a:off x="3467132" y="4341623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200" dirty="0">
                  <a:solidFill>
                    <a:srgbClr val="2B2B2C"/>
                  </a:solidFill>
                </a:rPr>
                <a:t>기대 효과</a:t>
              </a:r>
              <a:endParaRPr sz="3200" dirty="0">
                <a:solidFill>
                  <a:srgbClr val="2B2B2C"/>
                </a:solidFill>
              </a:endParaRPr>
            </a:p>
          </p:txBody>
        </p:sp>
        <p:sp>
          <p:nvSpPr>
            <p:cNvPr id="17" name="04">
              <a:extLst>
                <a:ext uri="{FF2B5EF4-FFF2-40B4-BE49-F238E27FC236}">
                  <a16:creationId xmlns:a16="http://schemas.microsoft.com/office/drawing/2014/main" id="{DC7AA203-E9FB-F045-845A-15E655EC5230}"/>
                </a:ext>
              </a:extLst>
            </p:cNvPr>
            <p:cNvSpPr txBox="1"/>
            <p:nvPr/>
          </p:nvSpPr>
          <p:spPr>
            <a:xfrm>
              <a:off x="2819168" y="5123348"/>
              <a:ext cx="379269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5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8" name="TextBox 3">
              <a:extLst>
                <a:ext uri="{FF2B5EF4-FFF2-40B4-BE49-F238E27FC236}">
                  <a16:creationId xmlns:a16="http://schemas.microsoft.com/office/drawing/2014/main" id="{67C44D6C-A38B-5740-8923-FE04040BECF8}"/>
                </a:ext>
              </a:extLst>
            </p:cNvPr>
            <p:cNvSpPr txBox="1"/>
            <p:nvPr/>
          </p:nvSpPr>
          <p:spPr>
            <a:xfrm>
              <a:off x="3467132" y="5183487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200" dirty="0">
                  <a:solidFill>
                    <a:srgbClr val="2B2B2C"/>
                  </a:solidFill>
                </a:rPr>
                <a:t>결과</a:t>
              </a:r>
              <a:endParaRPr sz="3200" dirty="0">
                <a:solidFill>
                  <a:srgbClr val="2B2B2C"/>
                </a:solidFill>
              </a:endParaRPr>
            </a:p>
          </p:txBody>
        </p:sp>
        <p:sp>
          <p:nvSpPr>
            <p:cNvPr id="20" name="TextBox 3">
              <a:extLst>
                <a:ext uri="{FF2B5EF4-FFF2-40B4-BE49-F238E27FC236}">
                  <a16:creationId xmlns:a16="http://schemas.microsoft.com/office/drawing/2014/main" id="{424D0176-4AFD-EA41-8D21-1ABBA218C5DD}"/>
                </a:ext>
              </a:extLst>
            </p:cNvPr>
            <p:cNvSpPr txBox="1"/>
            <p:nvPr/>
          </p:nvSpPr>
          <p:spPr>
            <a:xfrm>
              <a:off x="3462322" y="5962312"/>
              <a:ext cx="4352814" cy="584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endParaRPr sz="3200" dirty="0">
                <a:solidFill>
                  <a:srgbClr val="2B2B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53358533"/>
      </p:ext>
    </p:extLst>
  </p:cSld>
  <p:clrMapOvr>
    <a:masterClrMapping/>
  </p:clrMapOvr>
  <p:transition spd="med" advTm="4853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8926E-CF84-5B4B-B445-CA84C98F6427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1" name="01">
              <a:extLst>
                <a:ext uri="{FF2B5EF4-FFF2-40B4-BE49-F238E27FC236}">
                  <a16:creationId xmlns:a16="http://schemas.microsoft.com/office/drawing/2014/main" id="{68AF0F57-6CBF-0A41-A5CA-DA958A097BA6}"/>
                </a:ext>
              </a:extLst>
            </p:cNvPr>
            <p:cNvSpPr txBox="1"/>
            <p:nvPr/>
          </p:nvSpPr>
          <p:spPr>
            <a:xfrm>
              <a:off x="295989" y="176816"/>
              <a:ext cx="37926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23F49DF6-278D-8C44-8D0E-DB61F8741752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CE451F2-0D7B-BC41-A151-ABC70230E02E}"/>
              </a:ext>
            </a:extLst>
          </p:cNvPr>
          <p:cNvGrpSpPr/>
          <p:nvPr/>
        </p:nvGrpSpPr>
        <p:grpSpPr>
          <a:xfrm>
            <a:off x="380338" y="1048283"/>
            <a:ext cx="812800" cy="1187935"/>
            <a:chOff x="916431" y="1361687"/>
            <a:chExt cx="812800" cy="1187935"/>
          </a:xfrm>
        </p:grpSpPr>
        <p:pic>
          <p:nvPicPr>
            <p:cNvPr id="7" name="스틸팬1.mp3" descr="스틸팬1.mp3">
              <a:hlinkClick r:id="" action="ppaction://media"/>
              <a:extLst>
                <a:ext uri="{FF2B5EF4-FFF2-40B4-BE49-F238E27FC236}">
                  <a16:creationId xmlns:a16="http://schemas.microsoft.com/office/drawing/2014/main" id="{79BF05DA-B871-024F-AE5B-FC05D905DECC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7"/>
            <a:stretch>
              <a:fillRect/>
            </a:stretch>
          </p:blipFill>
          <p:spPr>
            <a:xfrm>
              <a:off x="916431" y="1361687"/>
              <a:ext cx="812800" cy="8128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6ABC09-9E7E-4840-8652-A5C1776DF574}"/>
                </a:ext>
              </a:extLst>
            </p:cNvPr>
            <p:cNvSpPr txBox="1"/>
            <p:nvPr/>
          </p:nvSpPr>
          <p:spPr>
            <a:xfrm>
              <a:off x="1163575" y="2180292"/>
              <a:ext cx="23018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ore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1</a:t>
              </a:r>
              <a:endParaRPr kumimoji="1" lang="ko-Kore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A3C034A3-CE95-D547-800E-23A435012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36" y="4140881"/>
            <a:ext cx="4641470" cy="2594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41320D1-D50F-EC45-9B32-670432A6F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124" y="4193529"/>
            <a:ext cx="4453093" cy="2489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>
            <a:extLst>
              <a:ext uri="{FF2B5EF4-FFF2-40B4-BE49-F238E27FC236}">
                <a16:creationId xmlns:a16="http://schemas.microsoft.com/office/drawing/2014/main" id="{C64DB7D9-618B-794C-9C0D-D65C38A09A9A}"/>
              </a:ext>
            </a:extLst>
          </p:cNvPr>
          <p:cNvGrpSpPr/>
          <p:nvPr/>
        </p:nvGrpSpPr>
        <p:grpSpPr>
          <a:xfrm>
            <a:off x="6048736" y="1048283"/>
            <a:ext cx="812800" cy="1674394"/>
            <a:chOff x="6241352" y="1054088"/>
            <a:chExt cx="812800" cy="1674394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43A99ECD-7223-8E42-8B8A-45AF3EA47D0D}"/>
                </a:ext>
              </a:extLst>
            </p:cNvPr>
            <p:cNvGrpSpPr/>
            <p:nvPr/>
          </p:nvGrpSpPr>
          <p:grpSpPr>
            <a:xfrm>
              <a:off x="6241352" y="1054088"/>
              <a:ext cx="812800" cy="1182130"/>
              <a:chOff x="6567424" y="1361687"/>
              <a:chExt cx="812800" cy="118213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640A305-A14D-5147-B41F-343332A65A4F}"/>
                  </a:ext>
                </a:extLst>
              </p:cNvPr>
              <p:cNvSpPr txBox="1"/>
              <p:nvPr/>
            </p:nvSpPr>
            <p:spPr>
              <a:xfrm>
                <a:off x="6858729" y="2174487"/>
                <a:ext cx="230189" cy="3693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ctr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ko-Kore-KR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NanumSquare" panose="020B0600000101010101" pitchFamily="34" charset="-127"/>
                    <a:ea typeface="NanumSquare" panose="020B0600000101010101" pitchFamily="34" charset="-127"/>
                  </a:rPr>
                  <a:t>2</a:t>
                </a:r>
                <a:endParaRPr kumimoji="1" lang="ko-Kore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endParaRPr>
              </a:p>
            </p:txBody>
          </p:sp>
          <p:pic>
            <p:nvPicPr>
              <p:cNvPr id="25" name="하프시코드1.mp3" descr="하프시코드1.mp3">
                <a:hlinkClick r:id="" action="ppaction://media"/>
                <a:extLst>
                  <a:ext uri="{FF2B5EF4-FFF2-40B4-BE49-F238E27FC236}">
                    <a16:creationId xmlns:a16="http://schemas.microsoft.com/office/drawing/2014/main" id="{714E59A2-082E-C24C-BA71-64D050402052}"/>
                  </a:ext>
                </a:extLst>
              </p:cNvPr>
              <p:cNvPicPr>
                <a:picLocks noChangeAspect="1"/>
              </p:cNvPicPr>
              <p:nvPr>
                <a:audioFile r:link="rId2"/>
                <p:extLst>
                  <p:ext uri="{DAA4B4D4-6D71-4841-9C94-3DE7FCFB9230}">
                    <p14:media xmlns:p14="http://schemas.microsoft.com/office/powerpoint/2010/main" r:embed="rId1"/>
                  </p:ext>
                </p:extLst>
              </p:nvPr>
            </p:nvPicPr>
            <p:blipFill>
              <a:blip r:embed="rId7"/>
              <a:stretch>
                <a:fillRect/>
              </a:stretch>
            </p:blipFill>
            <p:spPr>
              <a:xfrm>
                <a:off x="6567424" y="1361687"/>
                <a:ext cx="812800" cy="812800"/>
              </a:xfrm>
              <a:prstGeom prst="rect">
                <a:avLst/>
              </a:prstGeom>
            </p:spPr>
          </p:pic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9A961D8-6D15-4D41-8482-F9B3885874E7}"/>
                </a:ext>
              </a:extLst>
            </p:cNvPr>
            <p:cNvSpPr txBox="1"/>
            <p:nvPr/>
          </p:nvSpPr>
          <p:spPr>
            <a:xfrm>
              <a:off x="6320258" y="2359152"/>
              <a:ext cx="654984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ctr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B</a:t>
              </a:r>
              <a:r>
                <a:rPr kumimoji="1"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단조</a:t>
              </a:r>
              <a:endPara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p:pic>
        <p:nvPicPr>
          <p:cNvPr id="32" name="그림 31" descr="그리기이(가) 표시된 사진&#10;&#10;자동 생성된 설명">
            <a:extLst>
              <a:ext uri="{FF2B5EF4-FFF2-40B4-BE49-F238E27FC236}">
                <a16:creationId xmlns:a16="http://schemas.microsoft.com/office/drawing/2014/main" id="{08F4AF1B-919A-2C45-ABAB-5EC9AC7EA67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2" b="49451"/>
          <a:stretch/>
        </p:blipFill>
        <p:spPr>
          <a:xfrm>
            <a:off x="1405257" y="998274"/>
            <a:ext cx="4497001" cy="302400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4" name="그림 33" descr="그리기이(가) 표시된 사진&#10;&#10;자동 생성된 설명">
            <a:extLst>
              <a:ext uri="{FF2B5EF4-FFF2-40B4-BE49-F238E27FC236}">
                <a16:creationId xmlns:a16="http://schemas.microsoft.com/office/drawing/2014/main" id="{A2038585-C652-F74E-90C1-9DA75178BA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" t="4078" r="-173" b="46157"/>
          <a:stretch/>
        </p:blipFill>
        <p:spPr>
          <a:xfrm>
            <a:off x="7024124" y="998274"/>
            <a:ext cx="4453093" cy="31323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76BE1A55-4D6D-564B-B1A0-EF1EC8CC07E4}"/>
              </a:ext>
            </a:extLst>
          </p:cNvPr>
          <p:cNvSpPr txBox="1"/>
          <p:nvPr/>
        </p:nvSpPr>
        <p:spPr>
          <a:xfrm>
            <a:off x="448749" y="2396222"/>
            <a:ext cx="6549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장조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00A92C-76B4-C24E-90E2-AD3DAE3E70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07313" y="6354375"/>
            <a:ext cx="49468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20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204515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8274"/>
    </mc:Choice>
    <mc:Fallback xmlns="">
      <p:transition advTm="48274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0A806-8B4C-F14E-98CC-CA4D9E1B53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48992" y="6354375"/>
            <a:ext cx="453006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21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3ADA23D-5314-EC49-84DC-B92FEBE50D91}"/>
              </a:ext>
            </a:extLst>
          </p:cNvPr>
          <p:cNvGrpSpPr/>
          <p:nvPr/>
        </p:nvGrpSpPr>
        <p:grpSpPr>
          <a:xfrm>
            <a:off x="431796" y="1885462"/>
            <a:ext cx="3044141" cy="3062715"/>
            <a:chOff x="431796" y="1885462"/>
            <a:chExt cx="3044141" cy="3062715"/>
          </a:xfrm>
        </p:grpSpPr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AB224465-6FC2-9941-A7BE-830C10A6145E}"/>
                </a:ext>
              </a:extLst>
            </p:cNvPr>
            <p:cNvSpPr/>
            <p:nvPr/>
          </p:nvSpPr>
          <p:spPr>
            <a:xfrm>
              <a:off x="431796" y="2135529"/>
              <a:ext cx="3044141" cy="2812648"/>
            </a:xfrm>
            <a:prstGeom prst="roundRect">
              <a:avLst/>
            </a:prstGeom>
            <a:noFill/>
            <a:ln w="44450" cap="rnd">
              <a:solidFill>
                <a:srgbClr val="21578B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80000" tIns="251999" rIns="180000" bIns="45719" numCol="1" spcCol="38100" rtlCol="0" anchor="ctr">
              <a:noAutofit/>
            </a:bodyPr>
            <a:lstStyle/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팀장</a:t>
              </a:r>
              <a:endParaRPr kumimoji="0" lang="en-US" altLang="x-none" sz="1800" u="none" strike="noStrike" cap="none" spc="0" normalizeH="0" baseline="0" dirty="0">
                <a:ln>
                  <a:noFill/>
                </a:ln>
                <a:solidFill>
                  <a:srgbClr val="2B2B2C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endParaRPr>
            </a:p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0" lang="x-none" altLang="en-US" sz="1800" u="none" strike="noStrike" cap="none" spc="0" normalizeH="0" baseline="0">
                  <a:ln>
                    <a:noFill/>
                  </a:ln>
                  <a:solidFill>
                    <a:srgbClr val="2B2B2C"/>
                  </a:solidFill>
                  <a:effectLst/>
                  <a:uFillTx/>
                  <a:latin typeface="NanumSquare" panose="020B0600000101010101" pitchFamily="34" charset="-127"/>
                  <a:ea typeface="NanumSquare" panose="020B0600000101010101" pitchFamily="34" charset="-127"/>
                  <a:sym typeface="맑은 고딕"/>
                </a:rPr>
                <a:t>모델 </a:t>
              </a:r>
              <a:r>
                <a:rPr kumimoji="0" lang="ko-KR" altLang="en-US" sz="1800" u="none" strike="noStrike" cap="none" spc="0" normalizeH="0" baseline="0">
                  <a:ln>
                    <a:noFill/>
                  </a:ln>
                  <a:solidFill>
                    <a:srgbClr val="2B2B2C"/>
                  </a:solidFill>
                  <a:effectLst/>
                  <a:uFillTx/>
                  <a:latin typeface="NanumSquare" panose="020B0600000101010101" pitchFamily="34" charset="-127"/>
                  <a:ea typeface="NanumSquare" panose="020B0600000101010101" pitchFamily="34" charset="-127"/>
                  <a:sym typeface="맑은 고딕"/>
                </a:rPr>
                <a:t>분석과 구현</a:t>
              </a:r>
              <a:endParaRPr kumimoji="0" lang="en-US" altLang="x-none" sz="1800" u="none" strike="noStrike" cap="none" spc="0" normalizeH="0" baseline="0" dirty="0">
                <a:ln>
                  <a:noFill/>
                </a:ln>
                <a:solidFill>
                  <a:srgbClr val="2B2B2C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endParaRPr>
            </a:p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데이터 전처리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lang="en-US" altLang="ko-KR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PPT</a:t>
              </a:r>
            </a:p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endParaRPr kumimoji="0" lang="x-none" altLang="en-US" sz="1800" u="none" strike="noStrike" cap="none" spc="0" normalizeH="0" baseline="0" dirty="0">
                <a:ln>
                  <a:noFill/>
                </a:ln>
                <a:solidFill>
                  <a:srgbClr val="2B2B2C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CC009D6A-8432-464E-B4A5-A1257282300C}"/>
                </a:ext>
              </a:extLst>
            </p:cNvPr>
            <p:cNvSpPr/>
            <p:nvPr/>
          </p:nvSpPr>
          <p:spPr>
            <a:xfrm>
              <a:off x="1064871" y="1885462"/>
              <a:ext cx="1701478" cy="500135"/>
            </a:xfrm>
            <a:prstGeom prst="rect">
              <a:avLst/>
            </a:prstGeom>
            <a:solidFill>
              <a:srgbClr val="CFDEE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0" lang="x-none" altLang="en-US" sz="2400" b="0" i="0" u="none" strike="noStrike" cap="none" spc="0" normalizeH="0" baseline="0" dirty="0">
                  <a:ln>
                    <a:noFill/>
                  </a:ln>
                  <a:solidFill>
                    <a:srgbClr val="2B2B2C"/>
                  </a:solidFill>
                  <a:effectLst/>
                  <a:uFillTx/>
                  <a:latin typeface="10X10" panose="02000300000000000000" pitchFamily="2" charset="-127"/>
                  <a:ea typeface="10X10" panose="02000300000000000000" pitchFamily="2" charset="-127"/>
                  <a:sym typeface="맑은 고딕"/>
                </a:rPr>
                <a:t>임지은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BC3104-4CDC-3F49-AF8D-847BABCA695C}"/>
              </a:ext>
            </a:extLst>
          </p:cNvPr>
          <p:cNvGrpSpPr/>
          <p:nvPr/>
        </p:nvGrpSpPr>
        <p:grpSpPr>
          <a:xfrm>
            <a:off x="4401912" y="1842414"/>
            <a:ext cx="3044141" cy="3081951"/>
            <a:chOff x="431796" y="1866226"/>
            <a:chExt cx="3044141" cy="3081951"/>
          </a:xfrm>
        </p:grpSpPr>
        <p:sp>
          <p:nvSpPr>
            <p:cNvPr id="15" name="모서리가 둥근 직사각형 14">
              <a:extLst>
                <a:ext uri="{FF2B5EF4-FFF2-40B4-BE49-F238E27FC236}">
                  <a16:creationId xmlns:a16="http://schemas.microsoft.com/office/drawing/2014/main" id="{30D2C2A1-CB8E-E640-BD12-311AB6FFE58A}"/>
                </a:ext>
              </a:extLst>
            </p:cNvPr>
            <p:cNvSpPr/>
            <p:nvPr/>
          </p:nvSpPr>
          <p:spPr>
            <a:xfrm>
              <a:off x="431796" y="2135529"/>
              <a:ext cx="3044141" cy="2812648"/>
            </a:xfrm>
            <a:prstGeom prst="roundRect">
              <a:avLst/>
            </a:prstGeom>
            <a:noFill/>
            <a:ln w="44450" cap="rnd">
              <a:solidFill>
                <a:srgbClr val="21578B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80000" tIns="251999" rIns="180000" bIns="45719" numCol="1" spcCol="3810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Django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를 이용한 </a:t>
              </a:r>
              <a:r>
                <a:rPr lang="x-none" altLang="en-US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웹</a:t>
              </a:r>
              <a:r>
                <a:rPr lang="ko-KR" altLang="en-US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제작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데이터 전처리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PPT</a:t>
              </a:r>
              <a:endParaRPr kumimoji="0" lang="en-US" altLang="ko-KR" sz="1800" u="none" strike="noStrike" cap="none" spc="0" normalizeH="0" baseline="0" dirty="0">
                <a:ln>
                  <a:noFill/>
                </a:ln>
                <a:solidFill>
                  <a:srgbClr val="2B2B2C"/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61C68B61-FBDC-0343-976D-8D6EB715C303}"/>
                </a:ext>
              </a:extLst>
            </p:cNvPr>
            <p:cNvSpPr/>
            <p:nvPr/>
          </p:nvSpPr>
          <p:spPr>
            <a:xfrm>
              <a:off x="1064871" y="1866226"/>
              <a:ext cx="1701478" cy="538607"/>
            </a:xfrm>
            <a:prstGeom prst="rect">
              <a:avLst/>
            </a:prstGeom>
            <a:solidFill>
              <a:srgbClr val="CFDEE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0" lang="x-none" altLang="en-US" sz="2400" b="0" i="0" u="none" strike="noStrike" cap="none" spc="0" normalizeH="0" baseline="0" dirty="0">
                  <a:ln>
                    <a:noFill/>
                  </a:ln>
                  <a:solidFill>
                    <a:srgbClr val="2B2B2C"/>
                  </a:solidFill>
                  <a:effectLst/>
                  <a:uFillTx/>
                  <a:latin typeface="10X10" panose="02000300000000000000" pitchFamily="2" charset="-127"/>
                  <a:ea typeface="10X10" panose="02000300000000000000" pitchFamily="2" charset="-127"/>
                  <a:sym typeface="맑은 고딕"/>
                </a:rPr>
                <a:t>이수경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443C8C-449D-8741-9B5F-A27B657F5C3E}"/>
              </a:ext>
            </a:extLst>
          </p:cNvPr>
          <p:cNvGrpSpPr/>
          <p:nvPr/>
        </p:nvGrpSpPr>
        <p:grpSpPr>
          <a:xfrm>
            <a:off x="8372029" y="1842414"/>
            <a:ext cx="3044141" cy="3081951"/>
            <a:chOff x="431796" y="1866226"/>
            <a:chExt cx="3044141" cy="3081951"/>
          </a:xfrm>
        </p:grpSpPr>
        <p:sp>
          <p:nvSpPr>
            <p:cNvPr id="18" name="모서리가 둥근 직사각형 17">
              <a:extLst>
                <a:ext uri="{FF2B5EF4-FFF2-40B4-BE49-F238E27FC236}">
                  <a16:creationId xmlns:a16="http://schemas.microsoft.com/office/drawing/2014/main" id="{59002A51-3F4A-2645-B840-EE190A509BFF}"/>
                </a:ext>
              </a:extLst>
            </p:cNvPr>
            <p:cNvSpPr/>
            <p:nvPr/>
          </p:nvSpPr>
          <p:spPr>
            <a:xfrm>
              <a:off x="431796" y="2135529"/>
              <a:ext cx="3044141" cy="2812648"/>
            </a:xfrm>
            <a:prstGeom prst="roundRect">
              <a:avLst/>
            </a:prstGeom>
            <a:noFill/>
            <a:ln w="44450" cap="rnd">
              <a:solidFill>
                <a:srgbClr val="21578B"/>
              </a:solidFill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180000" tIns="251999" rIns="180000" bIns="45719" numCol="1" spcCol="38100" rtlCol="0" anchor="ctr">
              <a:noAutofit/>
            </a:bodyPr>
            <a:lstStyle/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Django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를 이용한 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x-none" altLang="en-US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웹</a:t>
              </a:r>
              <a:r>
                <a:rPr lang="en-US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디자인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보고서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algn="ctr">
                <a:spcBef>
                  <a:spcPts val="300"/>
                </a:spcBef>
                <a:spcAft>
                  <a:spcPts val="300"/>
                </a:spcAft>
              </a:pPr>
              <a:r>
                <a:rPr lang="en-US" altLang="ko-KR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PPT</a:t>
              </a:r>
              <a:endPara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EBD37D34-95BB-9345-8316-4DFF17AAA935}"/>
                </a:ext>
              </a:extLst>
            </p:cNvPr>
            <p:cNvSpPr/>
            <p:nvPr/>
          </p:nvSpPr>
          <p:spPr>
            <a:xfrm>
              <a:off x="1064871" y="1866226"/>
              <a:ext cx="1701478" cy="538607"/>
            </a:xfrm>
            <a:prstGeom prst="rect">
              <a:avLst/>
            </a:prstGeom>
            <a:solidFill>
              <a:srgbClr val="CFDEE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ctr" defTabSz="914400" rtl="0" fontAlgn="auto" latinLnBrk="0" hangingPunct="0">
                <a:spcBef>
                  <a:spcPts val="300"/>
                </a:spcBef>
                <a:spcAft>
                  <a:spcPts val="300"/>
                </a:spcAft>
                <a:buClrTx/>
                <a:buSzTx/>
                <a:buFontTx/>
                <a:buNone/>
                <a:tabLst/>
              </a:pPr>
              <a:r>
                <a:rPr kumimoji="0" lang="x-none" altLang="en-US" sz="2400" b="0" i="0" u="none" strike="noStrike" cap="none" spc="0" normalizeH="0" baseline="0" dirty="0">
                  <a:ln>
                    <a:noFill/>
                  </a:ln>
                  <a:solidFill>
                    <a:srgbClr val="2B2B2C"/>
                  </a:solidFill>
                  <a:effectLst/>
                  <a:uFillTx/>
                  <a:latin typeface="10X10" panose="02000300000000000000" pitchFamily="2" charset="-127"/>
                  <a:ea typeface="10X10" panose="02000300000000000000" pitchFamily="2" charset="-127"/>
                  <a:sym typeface="맑은 고딕"/>
                </a:rPr>
                <a:t>정주빈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6654A1-7AA5-D545-A513-07B88C5A73ED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1" name="01">
              <a:extLst>
                <a:ext uri="{FF2B5EF4-FFF2-40B4-BE49-F238E27FC236}">
                  <a16:creationId xmlns:a16="http://schemas.microsoft.com/office/drawing/2014/main" id="{6D89D259-B289-9C48-8E10-1D2AEA68166B}"/>
                </a:ext>
              </a:extLst>
            </p:cNvPr>
            <p:cNvSpPr txBox="1"/>
            <p:nvPr/>
          </p:nvSpPr>
          <p:spPr>
            <a:xfrm>
              <a:off x="295989" y="176816"/>
              <a:ext cx="9239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5C588062-5A33-FB48-8E14-47C6A01C51DC}"/>
                </a:ext>
              </a:extLst>
            </p:cNvPr>
            <p:cNvSpPr txBox="1"/>
            <p:nvPr/>
          </p:nvSpPr>
          <p:spPr>
            <a:xfrm>
              <a:off x="736172" y="192713"/>
              <a:ext cx="4352812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000" dirty="0">
                  <a:solidFill>
                    <a:srgbClr val="2B2B2C"/>
                  </a:solidFill>
                </a:rPr>
                <a:t>역할 분담</a:t>
              </a:r>
              <a:endParaRPr sz="3000" dirty="0">
                <a:solidFill>
                  <a:srgbClr val="2B2B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083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001"/>
    </mc:Choice>
    <mc:Fallback xmlns="">
      <p:transition advTm="400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70A806-8B4C-F14E-98CC-CA4D9E1B53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23343" y="6354375"/>
            <a:ext cx="47865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22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D6654A1-7AA5-D545-A513-07B88C5A73ED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1" name="01">
              <a:extLst>
                <a:ext uri="{FF2B5EF4-FFF2-40B4-BE49-F238E27FC236}">
                  <a16:creationId xmlns:a16="http://schemas.microsoft.com/office/drawing/2014/main" id="{6D89D259-B289-9C48-8E10-1D2AEA68166B}"/>
                </a:ext>
              </a:extLst>
            </p:cNvPr>
            <p:cNvSpPr txBox="1"/>
            <p:nvPr/>
          </p:nvSpPr>
          <p:spPr>
            <a:xfrm>
              <a:off x="295989" y="176816"/>
              <a:ext cx="9239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5C588062-5A33-FB48-8E14-47C6A01C51DC}"/>
                </a:ext>
              </a:extLst>
            </p:cNvPr>
            <p:cNvSpPr txBox="1"/>
            <p:nvPr/>
          </p:nvSpPr>
          <p:spPr>
            <a:xfrm>
              <a:off x="736172" y="192713"/>
              <a:ext cx="4352812" cy="5539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3000" dirty="0">
                  <a:solidFill>
                    <a:srgbClr val="2B2B2C"/>
                  </a:solidFill>
                </a:rPr>
                <a:t>시연</a:t>
              </a:r>
              <a:endParaRPr sz="3000" dirty="0">
                <a:solidFill>
                  <a:srgbClr val="2B2B2C"/>
                </a:solidFill>
              </a:endParaRPr>
            </a:p>
          </p:txBody>
        </p:sp>
      </p:grpSp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597A9657-3703-794A-A8E2-1A6576C65D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29" t="17980" r="14529" b="11837"/>
          <a:stretch/>
        </p:blipFill>
        <p:spPr>
          <a:xfrm>
            <a:off x="2674883" y="1568507"/>
            <a:ext cx="7240009" cy="481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9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2659"/>
    </mc:Choice>
    <mc:Fallback xmlns="">
      <p:transition advTm="22659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감사합니다">
            <a:extLst>
              <a:ext uri="{FF2B5EF4-FFF2-40B4-BE49-F238E27FC236}">
                <a16:creationId xmlns:a16="http://schemas.microsoft.com/office/drawing/2014/main" id="{6207B63D-354C-8944-B815-026B6E44058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noAutofit/>
          </a:bodyPr>
          <a:lstStyle>
            <a:lvl1pPr>
              <a:defRPr sz="4000">
                <a:latin typeface="10X10"/>
                <a:ea typeface="10X10"/>
                <a:cs typeface="10X10"/>
                <a:sym typeface="10X10"/>
              </a:defRPr>
            </a:lvl1pPr>
          </a:lstStyle>
          <a:p>
            <a:pPr algn="ctr"/>
            <a:r>
              <a:rPr lang="en-US" b="1" dirty="0">
                <a:latin typeface="Gmarket Sans TTF" panose="02000000000000000000" pitchFamily="2" charset="-128"/>
                <a:ea typeface="Gmarket Sans TTF" panose="02000000000000000000" pitchFamily="2" charset="-128"/>
              </a:rPr>
              <a:t>Q&amp;A</a:t>
            </a:r>
          </a:p>
          <a:p>
            <a:pPr algn="ctr"/>
            <a:r>
              <a:rPr dirty="0" err="1"/>
              <a:t>감사합니다</a:t>
            </a:r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12252720"/>
      </p:ext>
    </p:extLst>
  </p:cSld>
  <p:clrMapOvr>
    <a:masterClrMapping/>
  </p:clrMapOvr>
  <p:transition spd="med" advTm="4276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F86A8-7671-4648-B363-554EC4FF34B0}"/>
              </a:ext>
            </a:extLst>
          </p:cNvPr>
          <p:cNvSpPr txBox="1"/>
          <p:nvPr/>
        </p:nvSpPr>
        <p:spPr>
          <a:xfrm>
            <a:off x="4186517" y="2659561"/>
            <a:ext cx="381896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선정 배경</a:t>
            </a:r>
            <a:endParaRPr kumimoji="0" lang="ko-Kore-KR" altLang="en-US" sz="4400" b="1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DD4ADB0E-C2CB-7B44-BE13-5AFB1A008233}"/>
              </a:ext>
            </a:extLst>
          </p:cNvPr>
          <p:cNvSpPr/>
          <p:nvPr/>
        </p:nvSpPr>
        <p:spPr>
          <a:xfrm>
            <a:off x="4409597" y="3490784"/>
            <a:ext cx="337280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04919636"/>
      </p:ext>
    </p:extLst>
  </p:cSld>
  <p:clrMapOvr>
    <a:masterClrMapping/>
  </p:clrMapOvr>
  <p:transition spd="med" advTm="2815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F051C-B60B-E648-8316-BA03FA47E4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3493" y="6354375"/>
            <a:ext cx="39850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4</a:t>
            </a:fld>
            <a:r>
              <a:rPr lang="en-US" altLang="x-none" dirty="0"/>
              <a:t>/</a:t>
            </a:r>
            <a:r>
              <a:rPr lang="en-US" altLang="ko-KR" dirty="0"/>
              <a:t>23</a:t>
            </a:r>
            <a:endParaRPr lang="x-none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50224" y="921831"/>
            <a:ext cx="288908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AI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다양한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활용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]</a:t>
            </a:r>
            <a:endParaRPr kumimoji="0" lang="ko-KR" altLang="en-US" sz="2000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230" y="1087745"/>
            <a:ext cx="4655263" cy="5626257"/>
          </a:xfrm>
          <a:prstGeom prst="rect">
            <a:avLst/>
          </a:prstGeom>
        </p:spPr>
      </p:pic>
      <p:pic>
        <p:nvPicPr>
          <p:cNvPr id="1026" name="Picture 2" descr="인공지능으로 영어 회화를 혁신한다, 'LG CNS AI튜터' : 네이버 포스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49" y="2060028"/>
            <a:ext cx="6157742" cy="351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2FB5361A-B667-6946-AD21-02B76A95031C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12" name="01">
              <a:extLst>
                <a:ext uri="{FF2B5EF4-FFF2-40B4-BE49-F238E27FC236}">
                  <a16:creationId xmlns:a16="http://schemas.microsoft.com/office/drawing/2014/main" id="{676065F4-56F0-DF45-BCD4-482C9B088B0B}"/>
                </a:ext>
              </a:extLst>
            </p:cNvPr>
            <p:cNvSpPr txBox="1"/>
            <p:nvPr/>
          </p:nvSpPr>
          <p:spPr>
            <a:xfrm>
              <a:off x="295989" y="176816"/>
              <a:ext cx="30072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1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3" name="TextBox 3">
              <a:extLst>
                <a:ext uri="{FF2B5EF4-FFF2-40B4-BE49-F238E27FC236}">
                  <a16:creationId xmlns:a16="http://schemas.microsoft.com/office/drawing/2014/main" id="{CE4EB420-B0C5-BF45-AD97-09479C6A5BF0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선정 배경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70336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30344"/>
    </mc:Choice>
    <mc:Fallback xmlns="">
      <p:transition advTm="3034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F051C-B60B-E648-8316-BA03FA47E4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5095" y="6354375"/>
            <a:ext cx="39690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pPr/>
              <a:t>5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12" name="기존에 존재하지 않은 새로운 음악을 창조할 수 있다.">
            <a:extLst>
              <a:ext uri="{FF2B5EF4-FFF2-40B4-BE49-F238E27FC236}">
                <a16:creationId xmlns:a16="http://schemas.microsoft.com/office/drawing/2014/main" id="{E9597786-43EF-AF4A-AF07-E4625A0D51F8}"/>
              </a:ext>
            </a:extLst>
          </p:cNvPr>
          <p:cNvSpPr txBox="1"/>
          <p:nvPr/>
        </p:nvSpPr>
        <p:spPr>
          <a:xfrm>
            <a:off x="4854266" y="1364749"/>
            <a:ext cx="6555639" cy="304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>
              <a:defRPr sz="2400"/>
            </a:lvl1pPr>
          </a:lstStyle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SACEM(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프랑스 음악저작권 협회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에서 인정한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  세계 최초의 가상 음악 작곡가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강화학습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기법을 활용하는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&gt;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클래식 및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심포닉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음악 작곡 전문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 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엔비디아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(NVIDIA)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GTC 2017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키노트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오프닝에 등장한 음악을 작곡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        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074" y="1364749"/>
            <a:ext cx="4249928" cy="283464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6EAA8EA-2DFA-9A41-833E-C10F0B5F31A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6" t="15984"/>
          <a:stretch/>
        </p:blipFill>
        <p:spPr>
          <a:xfrm>
            <a:off x="8964629" y="4444931"/>
            <a:ext cx="1938770" cy="2413069"/>
          </a:xfrm>
          <a:prstGeom prst="rect">
            <a:avLst/>
          </a:prstGeom>
        </p:spPr>
      </p:pic>
      <p:pic>
        <p:nvPicPr>
          <p:cNvPr id="11" name="videoplayback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17074" y="4483389"/>
            <a:ext cx="5038798" cy="187138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91026" y="6346019"/>
            <a:ext cx="23984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Arial Narrow" charset="0"/>
                <a:ea typeface="Arial Narrow" charset="0"/>
                <a:cs typeface="Arial Narrow" charset="0"/>
              </a:rPr>
              <a:t>[source] </a:t>
            </a:r>
            <a:r>
              <a:rPr lang="en-US" altLang="ko-KR" dirty="0">
                <a:latin typeface="Arial Narrow" charset="0"/>
                <a:ea typeface="Arial Narrow" charset="0"/>
                <a:cs typeface="Arial Narrow" charset="0"/>
                <a:hlinkClick r:id="rId9"/>
              </a:rPr>
              <a:t>http://www.aiva.ai</a:t>
            </a:r>
            <a:endParaRPr lang="ko-KR" altLang="en-US" dirty="0">
              <a:latin typeface="Arial Narrow" charset="0"/>
              <a:ea typeface="Arial Narrow" charset="0"/>
              <a:cs typeface="Arial Narrow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1259" y="927911"/>
            <a:ext cx="208256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[</a:t>
            </a:r>
            <a:r>
              <a:rPr kumimoji="0" lang="ko-KR" altLang="en-US" sz="2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 </a:t>
            </a:r>
            <a:r>
              <a:rPr kumimoji="0" lang="en-US" altLang="ko-KR" sz="2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AIVA</a:t>
            </a:r>
            <a:r>
              <a:rPr kumimoji="0" lang="ko-KR" altLang="en-US" sz="2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 </a:t>
            </a:r>
            <a:r>
              <a:rPr kumimoji="0" lang="en-US" altLang="ko-KR" sz="2000" i="0" u="none" strike="noStrike" cap="none" spc="0" normalizeH="0" baseline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NanumSquare" panose="020B0600000101010101" pitchFamily="34" charset="-127"/>
                <a:ea typeface="NanumSquare" panose="020B0600000101010101" pitchFamily="34" charset="-127"/>
                <a:sym typeface="맑은 고딕"/>
              </a:rPr>
              <a:t>]</a:t>
            </a:r>
            <a:endParaRPr kumimoji="0" lang="ko-KR" altLang="en-US" sz="2000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3C04B0C-383C-9048-BD0B-A71CAE974EAE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15" name="01">
              <a:extLst>
                <a:ext uri="{FF2B5EF4-FFF2-40B4-BE49-F238E27FC236}">
                  <a16:creationId xmlns:a16="http://schemas.microsoft.com/office/drawing/2014/main" id="{D6174260-80CB-6D4E-8890-66ECFAF4DF8F}"/>
                </a:ext>
              </a:extLst>
            </p:cNvPr>
            <p:cNvSpPr txBox="1"/>
            <p:nvPr/>
          </p:nvSpPr>
          <p:spPr>
            <a:xfrm>
              <a:off x="295989" y="176816"/>
              <a:ext cx="30072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1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16" name="TextBox 3">
              <a:extLst>
                <a:ext uri="{FF2B5EF4-FFF2-40B4-BE49-F238E27FC236}">
                  <a16:creationId xmlns:a16="http://schemas.microsoft.com/office/drawing/2014/main" id="{C6EAEBDC-EC3D-D34A-8E1C-4084FF0C4BE6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선정 배경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770829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45068"/>
    </mc:Choice>
    <mc:Fallback xmlns="">
      <p:transition advTm="450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2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288" objId="11"/>
        <p14:stopEvt time="45068" objId="11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F051C-B60B-E648-8316-BA03FA47E4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1889" y="6354375"/>
            <a:ext cx="400109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6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6EAA8EA-2DFA-9A41-833E-C10F0B5F31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6" t="15984"/>
          <a:stretch/>
        </p:blipFill>
        <p:spPr>
          <a:xfrm>
            <a:off x="7951236" y="3429000"/>
            <a:ext cx="2755016" cy="3429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9BF7091-920D-EB44-A4A9-11DEFA0BFE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7" r="10893"/>
          <a:stretch/>
        </p:blipFill>
        <p:spPr>
          <a:xfrm flipH="1">
            <a:off x="1102994" y="2779833"/>
            <a:ext cx="3992447" cy="4140925"/>
          </a:xfrm>
          <a:prstGeom prst="rect">
            <a:avLst/>
          </a:prstGeom>
        </p:spPr>
      </p:pic>
      <p:sp>
        <p:nvSpPr>
          <p:cNvPr id="19" name="십자형[C] 18">
            <a:extLst>
              <a:ext uri="{FF2B5EF4-FFF2-40B4-BE49-F238E27FC236}">
                <a16:creationId xmlns:a16="http://schemas.microsoft.com/office/drawing/2014/main" id="{8AE288CA-4C02-6C4A-8B46-D1342262DDA2}"/>
              </a:ext>
            </a:extLst>
          </p:cNvPr>
          <p:cNvSpPr/>
          <p:nvPr/>
        </p:nvSpPr>
        <p:spPr>
          <a:xfrm>
            <a:off x="5608938" y="4686300"/>
            <a:ext cx="914400" cy="914400"/>
          </a:xfrm>
          <a:prstGeom prst="plus">
            <a:avLst>
              <a:gd name="adj" fmla="val 35256"/>
            </a:avLst>
          </a:prstGeom>
          <a:solidFill>
            <a:srgbClr val="0432FF">
              <a:alpha val="90000"/>
            </a:srgbClr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x-none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455" y="1218814"/>
            <a:ext cx="208256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ore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작품 주제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FillTx/>
              <a:sym typeface="맑은 고딕"/>
            </a:endParaRPr>
          </a:p>
        </p:txBody>
      </p:sp>
      <p:sp>
        <p:nvSpPr>
          <p:cNvPr id="32" name="기존에 존재하지 않은 새로운 음악을 창조할 수 있다.">
            <a:extLst>
              <a:ext uri="{FF2B5EF4-FFF2-40B4-BE49-F238E27FC236}">
                <a16:creationId xmlns:a16="http://schemas.microsoft.com/office/drawing/2014/main" id="{B67DDEB4-C418-E646-95AB-A722AC37116B}"/>
              </a:ext>
            </a:extLst>
          </p:cNvPr>
          <p:cNvSpPr txBox="1"/>
          <p:nvPr/>
        </p:nvSpPr>
        <p:spPr>
          <a:xfrm>
            <a:off x="667455" y="1646824"/>
            <a:ext cx="3686264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en-US" altLang="ko-KR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‘</a:t>
            </a:r>
            <a:r>
              <a:rPr lang="ko-KR" altLang="en-US" sz="2800" b="1" dirty="0">
                <a:solidFill>
                  <a:srgbClr val="0432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트로트</a:t>
            </a:r>
            <a:r>
              <a:rPr lang="en-US" altLang="ko-KR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ko-KR" altLang="en-US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라는 새로운 분야</a:t>
            </a:r>
            <a:endParaRPr lang="en-US" altLang="ko-KR" sz="2800"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C4FB5E84-CE8B-B843-8BCF-6F2C124DA3C5}"/>
              </a:ext>
            </a:extLst>
          </p:cNvPr>
          <p:cNvCxnSpPr>
            <a:cxnSpLocks/>
          </p:cNvCxnSpPr>
          <p:nvPr/>
        </p:nvCxnSpPr>
        <p:spPr>
          <a:xfrm>
            <a:off x="2887274" y="2727560"/>
            <a:ext cx="2443009" cy="0"/>
          </a:xfrm>
          <a:prstGeom prst="line">
            <a:avLst/>
          </a:prstGeom>
          <a:noFill/>
          <a:ln w="12700" cap="flat">
            <a:solidFill>
              <a:srgbClr val="2B2B2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5" name="직선 연결선[R] 23">
            <a:extLst>
              <a:ext uri="{FF2B5EF4-FFF2-40B4-BE49-F238E27FC236}">
                <a16:creationId xmlns:a16="http://schemas.microsoft.com/office/drawing/2014/main" id="{C4FB5E84-CE8B-B843-8BCF-6F2C124DA3C5}"/>
              </a:ext>
            </a:extLst>
          </p:cNvPr>
          <p:cNvCxnSpPr/>
          <p:nvPr/>
        </p:nvCxnSpPr>
        <p:spPr>
          <a:xfrm>
            <a:off x="699908" y="2111771"/>
            <a:ext cx="1130368" cy="0"/>
          </a:xfrm>
          <a:prstGeom prst="line">
            <a:avLst/>
          </a:prstGeom>
          <a:noFill/>
          <a:ln w="12700" cap="flat">
            <a:solidFill>
              <a:srgbClr val="2B2B2C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기존에 존재하지 않은 새로운 음악을 창조할 수 있다.">
            <a:extLst>
              <a:ext uri="{FF2B5EF4-FFF2-40B4-BE49-F238E27FC236}">
                <a16:creationId xmlns:a16="http://schemas.microsoft.com/office/drawing/2014/main" id="{B67DDEB4-C418-E646-95AB-A722AC37116B}"/>
              </a:ext>
            </a:extLst>
          </p:cNvPr>
          <p:cNvSpPr txBox="1"/>
          <p:nvPr/>
        </p:nvSpPr>
        <p:spPr>
          <a:xfrm>
            <a:off x="667455" y="2228724"/>
            <a:ext cx="8304515" cy="523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r>
              <a:rPr lang="en-US" altLang="ko-KR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GAN</a:t>
            </a:r>
            <a:r>
              <a:rPr lang="ko-KR" altLang="en-US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을 사용한 </a:t>
            </a:r>
            <a:r>
              <a:rPr lang="ko-KR" altLang="en-US" sz="2800" b="1" dirty="0">
                <a:solidFill>
                  <a:srgbClr val="0432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향상된 생성</a:t>
            </a:r>
            <a:r>
              <a:rPr lang="ko-KR" altLang="en-US" sz="2800" b="1" dirty="0">
                <a:solidFill>
                  <a:srgbClr val="2B2B2C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2800" b="1" dirty="0">
                <a:solidFill>
                  <a:srgbClr val="0432FF"/>
                </a:solidFill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모델</a:t>
            </a:r>
            <a:r>
              <a:rPr lang="ko-KR" altLang="en-US" sz="28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개선된 작곡 인공지능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7F5639C0-CAE6-1B4B-BF9D-9A5C82CB8097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8" name="01">
              <a:extLst>
                <a:ext uri="{FF2B5EF4-FFF2-40B4-BE49-F238E27FC236}">
                  <a16:creationId xmlns:a16="http://schemas.microsoft.com/office/drawing/2014/main" id="{F4012B03-D2DA-774B-8C39-E2F56CC7AE7C}"/>
                </a:ext>
              </a:extLst>
            </p:cNvPr>
            <p:cNvSpPr txBox="1"/>
            <p:nvPr/>
          </p:nvSpPr>
          <p:spPr>
            <a:xfrm>
              <a:off x="295989" y="176816"/>
              <a:ext cx="30072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1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29" name="TextBox 3">
              <a:extLst>
                <a:ext uri="{FF2B5EF4-FFF2-40B4-BE49-F238E27FC236}">
                  <a16:creationId xmlns:a16="http://schemas.microsoft.com/office/drawing/2014/main" id="{45B9D30F-0301-3149-B84B-E239F42DB4FB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선정 배경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8634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2006"/>
    </mc:Choice>
    <mc:Fallback xmlns="">
      <p:transition advTm="12006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694281D7-86C7-CB4C-9645-D4C73EAE01CD}"/>
              </a:ext>
            </a:extLst>
          </p:cNvPr>
          <p:cNvGrpSpPr/>
          <p:nvPr/>
        </p:nvGrpSpPr>
        <p:grpSpPr>
          <a:xfrm rot="1107982">
            <a:off x="9717319" y="1438524"/>
            <a:ext cx="3092091" cy="2108728"/>
            <a:chOff x="9515383" y="438846"/>
            <a:chExt cx="3092091" cy="2108728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0C658E0-4E09-354C-BC51-1277CA08E8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</a:blip>
            <a:srcRect b="67941"/>
            <a:stretch/>
          </p:blipFill>
          <p:spPr>
            <a:xfrm rot="21280242">
              <a:off x="9692330" y="1225454"/>
              <a:ext cx="2915144" cy="132212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28007D56-1FA3-D14D-A46A-2FD00A3118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92000"/>
            </a:blip>
            <a:srcRect t="33345" b="47109"/>
            <a:stretch/>
          </p:blipFill>
          <p:spPr>
            <a:xfrm rot="21314752">
              <a:off x="9515383" y="438846"/>
              <a:ext cx="2971428" cy="821672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78483BB1-FE56-7345-B7D7-4EB85D025E4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 rot="20818859">
            <a:off x="8756225" y="1459558"/>
            <a:ext cx="2066663" cy="2066663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91A0277-868F-BA4F-8241-43200D089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66"/>
          <a:stretch/>
        </p:blipFill>
        <p:spPr>
          <a:xfrm flipH="1">
            <a:off x="8439320" y="1442386"/>
            <a:ext cx="3990585" cy="6330801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F372F6DB-8098-924F-B51E-53E8FB182E69}"/>
              </a:ext>
            </a:extLst>
          </p:cNvPr>
          <p:cNvGrpSpPr/>
          <p:nvPr/>
        </p:nvGrpSpPr>
        <p:grpSpPr>
          <a:xfrm>
            <a:off x="416264" y="1786151"/>
            <a:ext cx="9287424" cy="3538731"/>
            <a:chOff x="1247655" y="1793793"/>
            <a:chExt cx="9287424" cy="3538731"/>
          </a:xfrm>
        </p:grpSpPr>
        <p:sp>
          <p:nvSpPr>
            <p:cNvPr id="135" name="기존에 존재하지 않은 새로운 음악을 창조할 수 있다."/>
            <p:cNvSpPr txBox="1"/>
            <p:nvPr/>
          </p:nvSpPr>
          <p:spPr>
            <a:xfrm>
              <a:off x="1891618" y="1808522"/>
              <a:ext cx="7515838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400"/>
              </a:lvl1pPr>
            </a:lstStyle>
            <a:p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현재 주목받고 있는 트로트 시장의 수요를 충족시킬 수 있다</a:t>
              </a:r>
              <a:endParaRPr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6" name="1"/>
            <p:cNvSpPr txBox="1"/>
            <p:nvPr/>
          </p:nvSpPr>
          <p:spPr>
            <a:xfrm>
              <a:off x="1247655" y="1793793"/>
              <a:ext cx="569622" cy="523220"/>
            </a:xfrm>
            <a:prstGeom prst="rect">
              <a:avLst/>
            </a:prstGeom>
            <a:solidFill>
              <a:srgbClr val="B2CBE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>
                  <a:solidFill>
                    <a:srgbClr val="2B2B2C"/>
                  </a:solidFill>
                </a:rPr>
                <a:t>1</a:t>
              </a:r>
            </a:p>
          </p:txBody>
        </p:sp>
        <p:sp>
          <p:nvSpPr>
            <p:cNvPr id="137" name="현재 인기 있는 트로트 시장의 수요를 충족시킬 수 있다."/>
            <p:cNvSpPr txBox="1"/>
            <p:nvPr/>
          </p:nvSpPr>
          <p:spPr>
            <a:xfrm>
              <a:off x="1885280" y="2813692"/>
              <a:ext cx="6597317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400"/>
              </a:lvl1pPr>
            </a:lstStyle>
            <a:p>
              <a:r>
                <a:rPr lang="x-none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기존에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존재하지 않은 새로운 음악을 창조할 수 있다</a:t>
              </a:r>
              <a:endParaRPr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38" name="2"/>
            <p:cNvSpPr txBox="1"/>
            <p:nvPr/>
          </p:nvSpPr>
          <p:spPr>
            <a:xfrm>
              <a:off x="1247655" y="2798964"/>
              <a:ext cx="569622" cy="523220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>
                  <a:solidFill>
                    <a:srgbClr val="2B2B2C"/>
                  </a:solidFill>
                </a:rPr>
                <a:t>2</a:t>
              </a:r>
            </a:p>
          </p:txBody>
        </p:sp>
        <p:sp>
          <p:nvSpPr>
            <p:cNvPr id="139" name="사용자가 원하는 분위기의 트로트 음원을 사용할 수 있다."/>
            <p:cNvSpPr txBox="1"/>
            <p:nvPr/>
          </p:nvSpPr>
          <p:spPr>
            <a:xfrm>
              <a:off x="1895536" y="3826228"/>
              <a:ext cx="8639543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400"/>
              </a:lvl1pPr>
            </a:lstStyle>
            <a:p>
              <a:r>
                <a:rPr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사용자가</a:t>
              </a:r>
              <a:r>
                <a:rPr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원하는</a:t>
              </a:r>
              <a:r>
                <a:rPr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악기</a:t>
              </a:r>
              <a:r>
                <a:rPr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의</a:t>
              </a:r>
              <a:r>
                <a:rPr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새로운 트로트 음원을 다운로드 할 수 있다</a:t>
              </a:r>
              <a:endParaRPr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0" name="3"/>
            <p:cNvSpPr txBox="1"/>
            <p:nvPr/>
          </p:nvSpPr>
          <p:spPr>
            <a:xfrm>
              <a:off x="1251573" y="3804134"/>
              <a:ext cx="569622" cy="523220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>
                  <a:solidFill>
                    <a:srgbClr val="2B2B2C"/>
                  </a:solidFill>
                </a:rPr>
                <a:t>3</a:t>
              </a:r>
            </a:p>
          </p:txBody>
        </p:sp>
        <p:sp>
          <p:nvSpPr>
            <p:cNvPr id="141" name="저작권이 필요없다."/>
            <p:cNvSpPr txBox="1"/>
            <p:nvPr/>
          </p:nvSpPr>
          <p:spPr>
            <a:xfrm>
              <a:off x="1885280" y="4838762"/>
              <a:ext cx="4317847" cy="46166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400"/>
              </a:lvl1pPr>
            </a:lstStyle>
            <a:p>
              <a:r>
                <a:rPr dirty="0" err="1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저작권</a:t>
              </a:r>
              <a:r>
                <a:rPr lang="ko-KR" altLang="en-US" dirty="0">
                  <a:solidFill>
                    <a:srgbClr val="2B2B2C"/>
                  </a:solidFill>
                  <a:latin typeface="NanumSquare" panose="020B0600000101010101" pitchFamily="34" charset="-127"/>
                  <a:ea typeface="NanumSquare" panose="020B0600000101010101" pitchFamily="34" charset="-127"/>
                </a:rPr>
                <a:t> 문제에서 비교적 자유롭다</a:t>
              </a:r>
              <a:endParaRPr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142" name="4"/>
            <p:cNvSpPr txBox="1"/>
            <p:nvPr/>
          </p:nvSpPr>
          <p:spPr>
            <a:xfrm>
              <a:off x="1247655" y="4809304"/>
              <a:ext cx="569622" cy="523220"/>
            </a:xfrm>
            <a:prstGeom prst="rect">
              <a:avLst/>
            </a:prstGeom>
            <a:solidFill>
              <a:schemeClr val="accent1">
                <a:lumOff val="20196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>
              <a:spAutoFit/>
            </a:bodyPr>
            <a:lstStyle>
              <a:lvl1pPr algn="ctr"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>
                  <a:solidFill>
                    <a:srgbClr val="2B2B2C"/>
                  </a:solidFill>
                </a:rPr>
                <a:t>4</a:t>
              </a:r>
            </a:p>
          </p:txBody>
        </p:sp>
      </p:grp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35F051C-B60B-E648-8316-BA03FA47E4A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9905" y="6354375"/>
            <a:ext cx="392093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7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C740CC9-0933-9D41-BB37-1BDFA447C50C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2" name="01">
              <a:extLst>
                <a:ext uri="{FF2B5EF4-FFF2-40B4-BE49-F238E27FC236}">
                  <a16:creationId xmlns:a16="http://schemas.microsoft.com/office/drawing/2014/main" id="{0ACA05E3-E1FF-EA4D-8C23-5B21A4C937B3}"/>
                </a:ext>
              </a:extLst>
            </p:cNvPr>
            <p:cNvSpPr txBox="1"/>
            <p:nvPr/>
          </p:nvSpPr>
          <p:spPr>
            <a:xfrm>
              <a:off x="295989" y="176816"/>
              <a:ext cx="30072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1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0C430DE7-063D-3B42-9F7E-D38B02EFBEFD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선정 배경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3988DED-3269-D54F-A31F-F5FD7331DCCB}"/>
              </a:ext>
            </a:extLst>
          </p:cNvPr>
          <p:cNvGrpSpPr/>
          <p:nvPr/>
        </p:nvGrpSpPr>
        <p:grpSpPr>
          <a:xfrm>
            <a:off x="5415585" y="4304349"/>
            <a:ext cx="3733800" cy="2692400"/>
            <a:chOff x="5698408" y="4261495"/>
            <a:chExt cx="3733800" cy="2692400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837F2EC-97BF-A14E-9225-6623083D6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98408" y="4261495"/>
              <a:ext cx="3733800" cy="269240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074195-5186-1642-96AB-2B91D1219A26}"/>
                </a:ext>
              </a:extLst>
            </p:cNvPr>
            <p:cNvSpPr/>
            <p:nvPr/>
          </p:nvSpPr>
          <p:spPr>
            <a:xfrm>
              <a:off x="7798713" y="6016626"/>
              <a:ext cx="165276" cy="506094"/>
            </a:xfrm>
            <a:custGeom>
              <a:avLst/>
              <a:gdLst>
                <a:gd name="connsiteX0" fmla="*/ 0 w 119737"/>
                <a:gd name="connsiteY0" fmla="*/ 0 h 316210"/>
                <a:gd name="connsiteX1" fmla="*/ 119737 w 119737"/>
                <a:gd name="connsiteY1" fmla="*/ 0 h 316210"/>
                <a:gd name="connsiteX2" fmla="*/ 119737 w 119737"/>
                <a:gd name="connsiteY2" fmla="*/ 316210 h 316210"/>
                <a:gd name="connsiteX3" fmla="*/ 0 w 119737"/>
                <a:gd name="connsiteY3" fmla="*/ 316210 h 316210"/>
                <a:gd name="connsiteX4" fmla="*/ 0 w 119737"/>
                <a:gd name="connsiteY4" fmla="*/ 0 h 316210"/>
                <a:gd name="connsiteX0" fmla="*/ 0 w 132437"/>
                <a:gd name="connsiteY0" fmla="*/ 0 h 373360"/>
                <a:gd name="connsiteX1" fmla="*/ 132437 w 132437"/>
                <a:gd name="connsiteY1" fmla="*/ 57150 h 373360"/>
                <a:gd name="connsiteX2" fmla="*/ 132437 w 132437"/>
                <a:gd name="connsiteY2" fmla="*/ 373360 h 373360"/>
                <a:gd name="connsiteX3" fmla="*/ 12700 w 132437"/>
                <a:gd name="connsiteY3" fmla="*/ 373360 h 373360"/>
                <a:gd name="connsiteX4" fmla="*/ 0 w 132437"/>
                <a:gd name="connsiteY4" fmla="*/ 0 h 373360"/>
                <a:gd name="connsiteX0" fmla="*/ 0 w 132437"/>
                <a:gd name="connsiteY0" fmla="*/ 0 h 373360"/>
                <a:gd name="connsiteX1" fmla="*/ 129262 w 132437"/>
                <a:gd name="connsiteY1" fmla="*/ 22225 h 373360"/>
                <a:gd name="connsiteX2" fmla="*/ 132437 w 132437"/>
                <a:gd name="connsiteY2" fmla="*/ 373360 h 373360"/>
                <a:gd name="connsiteX3" fmla="*/ 12700 w 132437"/>
                <a:gd name="connsiteY3" fmla="*/ 373360 h 373360"/>
                <a:gd name="connsiteX4" fmla="*/ 0 w 132437"/>
                <a:gd name="connsiteY4" fmla="*/ 0 h 373360"/>
                <a:gd name="connsiteX0" fmla="*/ 0 w 132437"/>
                <a:gd name="connsiteY0" fmla="*/ 0 h 382885"/>
                <a:gd name="connsiteX1" fmla="*/ 129262 w 132437"/>
                <a:gd name="connsiteY1" fmla="*/ 22225 h 382885"/>
                <a:gd name="connsiteX2" fmla="*/ 132437 w 132437"/>
                <a:gd name="connsiteY2" fmla="*/ 373360 h 382885"/>
                <a:gd name="connsiteX3" fmla="*/ 0 w 132437"/>
                <a:gd name="connsiteY3" fmla="*/ 382885 h 382885"/>
                <a:gd name="connsiteX4" fmla="*/ 0 w 132437"/>
                <a:gd name="connsiteY4" fmla="*/ 0 h 382885"/>
                <a:gd name="connsiteX0" fmla="*/ 0 w 138787"/>
                <a:gd name="connsiteY0" fmla="*/ 0 h 424160"/>
                <a:gd name="connsiteX1" fmla="*/ 129262 w 138787"/>
                <a:gd name="connsiteY1" fmla="*/ 22225 h 424160"/>
                <a:gd name="connsiteX2" fmla="*/ 138787 w 138787"/>
                <a:gd name="connsiteY2" fmla="*/ 424160 h 424160"/>
                <a:gd name="connsiteX3" fmla="*/ 0 w 138787"/>
                <a:gd name="connsiteY3" fmla="*/ 382885 h 424160"/>
                <a:gd name="connsiteX4" fmla="*/ 0 w 138787"/>
                <a:gd name="connsiteY4" fmla="*/ 0 h 42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87" h="424160">
                  <a:moveTo>
                    <a:pt x="0" y="0"/>
                  </a:moveTo>
                  <a:lnTo>
                    <a:pt x="129262" y="22225"/>
                  </a:lnTo>
                  <a:cubicBezTo>
                    <a:pt x="130320" y="139270"/>
                    <a:pt x="137729" y="307115"/>
                    <a:pt x="138787" y="424160"/>
                  </a:cubicBezTo>
                  <a:lnTo>
                    <a:pt x="0" y="382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E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x-none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  <p:sp>
          <p:nvSpPr>
            <p:cNvPr id="25" name="직사각형 8">
              <a:extLst>
                <a:ext uri="{FF2B5EF4-FFF2-40B4-BE49-F238E27FC236}">
                  <a16:creationId xmlns:a16="http://schemas.microsoft.com/office/drawing/2014/main" id="{28F94A43-EA9D-CA4D-B524-6AE51A165FF5}"/>
                </a:ext>
              </a:extLst>
            </p:cNvPr>
            <p:cNvSpPr/>
            <p:nvPr/>
          </p:nvSpPr>
          <p:spPr>
            <a:xfrm>
              <a:off x="8125284" y="6151609"/>
              <a:ext cx="165276" cy="506094"/>
            </a:xfrm>
            <a:custGeom>
              <a:avLst/>
              <a:gdLst>
                <a:gd name="connsiteX0" fmla="*/ 0 w 119737"/>
                <a:gd name="connsiteY0" fmla="*/ 0 h 316210"/>
                <a:gd name="connsiteX1" fmla="*/ 119737 w 119737"/>
                <a:gd name="connsiteY1" fmla="*/ 0 h 316210"/>
                <a:gd name="connsiteX2" fmla="*/ 119737 w 119737"/>
                <a:gd name="connsiteY2" fmla="*/ 316210 h 316210"/>
                <a:gd name="connsiteX3" fmla="*/ 0 w 119737"/>
                <a:gd name="connsiteY3" fmla="*/ 316210 h 316210"/>
                <a:gd name="connsiteX4" fmla="*/ 0 w 119737"/>
                <a:gd name="connsiteY4" fmla="*/ 0 h 316210"/>
                <a:gd name="connsiteX0" fmla="*/ 0 w 132437"/>
                <a:gd name="connsiteY0" fmla="*/ 0 h 373360"/>
                <a:gd name="connsiteX1" fmla="*/ 132437 w 132437"/>
                <a:gd name="connsiteY1" fmla="*/ 57150 h 373360"/>
                <a:gd name="connsiteX2" fmla="*/ 132437 w 132437"/>
                <a:gd name="connsiteY2" fmla="*/ 373360 h 373360"/>
                <a:gd name="connsiteX3" fmla="*/ 12700 w 132437"/>
                <a:gd name="connsiteY3" fmla="*/ 373360 h 373360"/>
                <a:gd name="connsiteX4" fmla="*/ 0 w 132437"/>
                <a:gd name="connsiteY4" fmla="*/ 0 h 373360"/>
                <a:gd name="connsiteX0" fmla="*/ 0 w 132437"/>
                <a:gd name="connsiteY0" fmla="*/ 0 h 373360"/>
                <a:gd name="connsiteX1" fmla="*/ 129262 w 132437"/>
                <a:gd name="connsiteY1" fmla="*/ 22225 h 373360"/>
                <a:gd name="connsiteX2" fmla="*/ 132437 w 132437"/>
                <a:gd name="connsiteY2" fmla="*/ 373360 h 373360"/>
                <a:gd name="connsiteX3" fmla="*/ 12700 w 132437"/>
                <a:gd name="connsiteY3" fmla="*/ 373360 h 373360"/>
                <a:gd name="connsiteX4" fmla="*/ 0 w 132437"/>
                <a:gd name="connsiteY4" fmla="*/ 0 h 373360"/>
                <a:gd name="connsiteX0" fmla="*/ 0 w 132437"/>
                <a:gd name="connsiteY0" fmla="*/ 0 h 382885"/>
                <a:gd name="connsiteX1" fmla="*/ 129262 w 132437"/>
                <a:gd name="connsiteY1" fmla="*/ 22225 h 382885"/>
                <a:gd name="connsiteX2" fmla="*/ 132437 w 132437"/>
                <a:gd name="connsiteY2" fmla="*/ 373360 h 382885"/>
                <a:gd name="connsiteX3" fmla="*/ 0 w 132437"/>
                <a:gd name="connsiteY3" fmla="*/ 382885 h 382885"/>
                <a:gd name="connsiteX4" fmla="*/ 0 w 132437"/>
                <a:gd name="connsiteY4" fmla="*/ 0 h 382885"/>
                <a:gd name="connsiteX0" fmla="*/ 0 w 138787"/>
                <a:gd name="connsiteY0" fmla="*/ 0 h 424160"/>
                <a:gd name="connsiteX1" fmla="*/ 129262 w 138787"/>
                <a:gd name="connsiteY1" fmla="*/ 22225 h 424160"/>
                <a:gd name="connsiteX2" fmla="*/ 138787 w 138787"/>
                <a:gd name="connsiteY2" fmla="*/ 424160 h 424160"/>
                <a:gd name="connsiteX3" fmla="*/ 0 w 138787"/>
                <a:gd name="connsiteY3" fmla="*/ 382885 h 424160"/>
                <a:gd name="connsiteX4" fmla="*/ 0 w 138787"/>
                <a:gd name="connsiteY4" fmla="*/ 0 h 424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787" h="424160">
                  <a:moveTo>
                    <a:pt x="0" y="0"/>
                  </a:moveTo>
                  <a:lnTo>
                    <a:pt x="129262" y="22225"/>
                  </a:lnTo>
                  <a:cubicBezTo>
                    <a:pt x="130320" y="139270"/>
                    <a:pt x="137729" y="307115"/>
                    <a:pt x="138787" y="424160"/>
                  </a:cubicBezTo>
                  <a:lnTo>
                    <a:pt x="0" y="3828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DEE6"/>
            </a:solidFill>
            <a:ln w="12700" cap="flat">
              <a:noFill/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no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x-none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8862"/>
    </mc:Choice>
    <mc:Fallback xmlns="">
      <p:transition advTm="3886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64F86A8-7671-4648-B363-554EC4FF34B0}"/>
              </a:ext>
            </a:extLst>
          </p:cNvPr>
          <p:cNvSpPr txBox="1"/>
          <p:nvPr/>
        </p:nvSpPr>
        <p:spPr>
          <a:xfrm>
            <a:off x="4186517" y="2659561"/>
            <a:ext cx="381896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4400" b="1" dirty="0">
                <a:latin typeface="NanumSquare" panose="020B0600000101010101" pitchFamily="34" charset="-127"/>
                <a:ea typeface="NanumSquare" panose="020B0600000101010101" pitchFamily="34" charset="-127"/>
              </a:rPr>
              <a:t>작품 소개</a:t>
            </a:r>
            <a:endParaRPr kumimoji="0" lang="ko-Kore-KR" altLang="en-US" sz="4400" b="1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NanumSquare" panose="020B0600000101010101" pitchFamily="34" charset="-127"/>
              <a:ea typeface="NanumSquare" panose="020B0600000101010101" pitchFamily="34" charset="-127"/>
              <a:sym typeface="맑은 고딕"/>
            </a:endParaRPr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DD4ADB0E-C2CB-7B44-BE13-5AFB1A008233}"/>
              </a:ext>
            </a:extLst>
          </p:cNvPr>
          <p:cNvSpPr/>
          <p:nvPr/>
        </p:nvSpPr>
        <p:spPr>
          <a:xfrm>
            <a:off x="4409597" y="3490784"/>
            <a:ext cx="3372803" cy="4571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6895629"/>
      </p:ext>
    </p:extLst>
  </p:cSld>
  <p:clrMapOvr>
    <a:masterClrMapping/>
  </p:clrMapOvr>
  <p:transition spd="med" advTm="2666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C25602-D5D2-9644-8437-716310BFB36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03493" y="6354375"/>
            <a:ext cx="398505" cy="276999"/>
          </a:xfrm>
        </p:spPr>
        <p:txBody>
          <a:bodyPr/>
          <a:lstStyle/>
          <a:p>
            <a:fld id="{86CB4B4D-7CA3-9044-876B-883B54F8677D}" type="slidenum">
              <a:rPr lang="en-US" altLang="x-none" smtClean="0"/>
              <a:pPr/>
              <a:t>9</a:t>
            </a:fld>
            <a:r>
              <a:rPr lang="en-US" altLang="ko-KR" dirty="0"/>
              <a:t>/23</a:t>
            </a:r>
            <a:endParaRPr lang="en-US" altLang="x-non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CFF7649-BA8A-B046-A98B-E6C47BE2A450}"/>
              </a:ext>
            </a:extLst>
          </p:cNvPr>
          <p:cNvSpPr txBox="1"/>
          <p:nvPr/>
        </p:nvSpPr>
        <p:spPr>
          <a:xfrm>
            <a:off x="550409" y="944215"/>
            <a:ext cx="3745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latin typeface="NanumSquare" panose="020B0600000101010101" pitchFamily="34" charset="-127"/>
                <a:ea typeface="NanumSquare" panose="020B0600000101010101" pitchFamily="34" charset="-127"/>
              </a:rPr>
              <a:t> 서비스 시스템 구성도 </a:t>
            </a:r>
            <a:r>
              <a:rPr lang="en-US" altLang="ko-KR" dirty="0"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lang="ko-KR" altLang="en-US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BED7B8C-707D-A44B-9634-2123DA4D10B7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34" name="01">
              <a:extLst>
                <a:ext uri="{FF2B5EF4-FFF2-40B4-BE49-F238E27FC236}">
                  <a16:creationId xmlns:a16="http://schemas.microsoft.com/office/drawing/2014/main" id="{D321F9CE-FC8E-1A4D-85B0-A89D6B5725D0}"/>
                </a:ext>
              </a:extLst>
            </p:cNvPr>
            <p:cNvSpPr txBox="1"/>
            <p:nvPr/>
          </p:nvSpPr>
          <p:spPr>
            <a:xfrm>
              <a:off x="295989" y="176816"/>
              <a:ext cx="374459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2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35" name="TextBox 3">
              <a:extLst>
                <a:ext uri="{FF2B5EF4-FFF2-40B4-BE49-F238E27FC236}">
                  <a16:creationId xmlns:a16="http://schemas.microsoft.com/office/drawing/2014/main" id="{B6A9B394-3604-3147-9E96-5C6F0B6F11F7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작품 소개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069BF4FF-231B-344E-A355-E27333B58D36}"/>
              </a:ext>
            </a:extLst>
          </p:cNvPr>
          <p:cNvGrpSpPr/>
          <p:nvPr/>
        </p:nvGrpSpPr>
        <p:grpSpPr>
          <a:xfrm>
            <a:off x="5679480" y="2764941"/>
            <a:ext cx="1653878" cy="1547912"/>
            <a:chOff x="292859" y="2615387"/>
            <a:chExt cx="1653878" cy="154791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9AF38C4-D399-0A4C-BC14-D6DE309B4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59" y="2615387"/>
              <a:ext cx="1067759" cy="1067759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565CF58-75C0-2E4B-A98B-3C658238325F}"/>
                </a:ext>
              </a:extLst>
            </p:cNvPr>
            <p:cNvSpPr txBox="1"/>
            <p:nvPr/>
          </p:nvSpPr>
          <p:spPr>
            <a:xfrm>
              <a:off x="559222" y="3793967"/>
              <a:ext cx="13875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DB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4AF05374-3068-0D43-91F7-A7274E98E835}"/>
              </a:ext>
            </a:extLst>
          </p:cNvPr>
          <p:cNvGrpSpPr/>
          <p:nvPr/>
        </p:nvGrpSpPr>
        <p:grpSpPr>
          <a:xfrm>
            <a:off x="7228221" y="1714834"/>
            <a:ext cx="2476012" cy="3352465"/>
            <a:chOff x="5838947" y="1652413"/>
            <a:chExt cx="2476012" cy="3352465"/>
          </a:xfrm>
        </p:grpSpPr>
        <p:pic>
          <p:nvPicPr>
            <p:cNvPr id="49" name="Picture 4" descr="íì´ì¬ì ëí ì´ë¯¸ì§ ê²ìê²°ê³¼">
              <a:extLst>
                <a:ext uri="{FF2B5EF4-FFF2-40B4-BE49-F238E27FC236}">
                  <a16:creationId xmlns:a16="http://schemas.microsoft.com/office/drawing/2014/main" id="{862906EC-6B80-E44A-8C97-5F43C909C4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831" y="2752203"/>
              <a:ext cx="366281" cy="451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2" descr="인프런 - 케라스, 인공지능의 공용어 완전정복">
              <a:extLst>
                <a:ext uri="{FF2B5EF4-FFF2-40B4-BE49-F238E27FC236}">
                  <a16:creationId xmlns:a16="http://schemas.microsoft.com/office/drawing/2014/main" id="{594FC16E-7A59-4549-8F14-FCC8B38F2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4361" y="2336888"/>
              <a:ext cx="1111186" cy="322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8302693-EDF6-BB4C-93CE-6239E0ACF56B}"/>
                </a:ext>
              </a:extLst>
            </p:cNvPr>
            <p:cNvSpPr txBox="1"/>
            <p:nvPr/>
          </p:nvSpPr>
          <p:spPr>
            <a:xfrm>
              <a:off x="6264782" y="1652413"/>
              <a:ext cx="2007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Arial" panose="020B0604020202020204" pitchFamily="34" charset="0"/>
                </a:rPr>
                <a:t>모델</a:t>
              </a:r>
              <a:r>
                <a:rPr lang="en-US" altLang="ko-KR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Arial" panose="020B0604020202020204" pitchFamily="34" charset="0"/>
                </a:rPr>
                <a:t> </a:t>
              </a:r>
              <a:r>
                <a:rPr lang="ko-KR" altLang="en-US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Arial" panose="020B0604020202020204" pitchFamily="34" charset="0"/>
                </a:rPr>
                <a:t>훈련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482C7A3-CF0E-0141-85BD-D64367D09B55}"/>
                </a:ext>
              </a:extLst>
            </p:cNvPr>
            <p:cNvSpPr txBox="1"/>
            <p:nvPr/>
          </p:nvSpPr>
          <p:spPr>
            <a:xfrm>
              <a:off x="6307328" y="2800642"/>
              <a:ext cx="200763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Arial" panose="020B0604020202020204" pitchFamily="34" charset="0"/>
                  <a:cs typeface="Arial" panose="020B0604020202020204" pitchFamily="34" charset="0"/>
                </a:rPr>
                <a:t>Music21</a:t>
              </a:r>
              <a:endParaRPr lang="ko-KR" alt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C8D52CD3-BCE0-EA43-A7BB-5687D72DDB0C}"/>
                </a:ext>
              </a:extLst>
            </p:cNvPr>
            <p:cNvSpPr/>
            <p:nvPr/>
          </p:nvSpPr>
          <p:spPr>
            <a:xfrm>
              <a:off x="5861805" y="2091933"/>
              <a:ext cx="2030489" cy="29129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3EC1BC52-FA63-EA49-B8DF-05CD5496D2FE}"/>
                </a:ext>
              </a:extLst>
            </p:cNvPr>
            <p:cNvSpPr txBox="1"/>
            <p:nvPr/>
          </p:nvSpPr>
          <p:spPr>
            <a:xfrm>
              <a:off x="5838947" y="3816242"/>
              <a:ext cx="20076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Critic</a:t>
              </a:r>
            </a:p>
            <a:p>
              <a:endParaRPr lang="en-US" altLang="ko-KR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endParaRPr>
            </a:p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Generator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6F6B9A85-CABA-1545-BD7E-B2A185D18C57}"/>
              </a:ext>
            </a:extLst>
          </p:cNvPr>
          <p:cNvGrpSpPr/>
          <p:nvPr/>
        </p:nvGrpSpPr>
        <p:grpSpPr>
          <a:xfrm>
            <a:off x="9710603" y="1732051"/>
            <a:ext cx="2257942" cy="3102331"/>
            <a:chOff x="8250177" y="1535656"/>
            <a:chExt cx="2257942" cy="3102331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F0F5A4AE-7792-3647-A299-C16004BA5D36}"/>
                </a:ext>
              </a:extLst>
            </p:cNvPr>
            <p:cNvSpPr/>
            <p:nvPr/>
          </p:nvSpPr>
          <p:spPr>
            <a:xfrm>
              <a:off x="8250177" y="2082507"/>
              <a:ext cx="1887818" cy="25554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B745DB0-BE71-5E44-97B9-9150FA20935B}"/>
                </a:ext>
              </a:extLst>
            </p:cNvPr>
            <p:cNvSpPr txBox="1"/>
            <p:nvPr/>
          </p:nvSpPr>
          <p:spPr>
            <a:xfrm>
              <a:off x="8375333" y="1535656"/>
              <a:ext cx="20076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Arial" panose="020B0604020202020204" pitchFamily="34" charset="0"/>
                </a:rPr>
                <a:t>훈련된 모델 저장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42BBE09-612A-B641-B69B-D944E90FBCDA}"/>
                </a:ext>
              </a:extLst>
            </p:cNvPr>
            <p:cNvSpPr txBox="1"/>
            <p:nvPr/>
          </p:nvSpPr>
          <p:spPr>
            <a:xfrm>
              <a:off x="8500488" y="2544967"/>
              <a:ext cx="20076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Weight</a:t>
              </a:r>
            </a:p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Critic.h5</a:t>
              </a:r>
            </a:p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Generator.h5</a:t>
              </a:r>
            </a:p>
            <a:p>
              <a:r>
                <a: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Model.h5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0" name="오른쪽 화살표 29">
            <a:extLst>
              <a:ext uri="{FF2B5EF4-FFF2-40B4-BE49-F238E27FC236}">
                <a16:creationId xmlns:a16="http://schemas.microsoft.com/office/drawing/2014/main" id="{ABD3A0C9-5869-424B-BCA0-2880DD2370CE}"/>
              </a:ext>
            </a:extLst>
          </p:cNvPr>
          <p:cNvSpPr/>
          <p:nvPr/>
        </p:nvSpPr>
        <p:spPr>
          <a:xfrm>
            <a:off x="2213703" y="3003165"/>
            <a:ext cx="641028" cy="42147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255ADEC-D094-4946-B469-D2797D17EC68}"/>
              </a:ext>
            </a:extLst>
          </p:cNvPr>
          <p:cNvGrpSpPr/>
          <p:nvPr/>
        </p:nvGrpSpPr>
        <p:grpSpPr>
          <a:xfrm>
            <a:off x="317780" y="2426062"/>
            <a:ext cx="2006075" cy="1611067"/>
            <a:chOff x="2088052" y="2498627"/>
            <a:chExt cx="2006075" cy="1611067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C5432A56-5C07-3B4E-A4A4-6EF0BF839346}"/>
                </a:ext>
              </a:extLst>
            </p:cNvPr>
            <p:cNvGrpSpPr/>
            <p:nvPr/>
          </p:nvGrpSpPr>
          <p:grpSpPr>
            <a:xfrm>
              <a:off x="2088052" y="2498627"/>
              <a:ext cx="2006075" cy="1611067"/>
              <a:chOff x="1556309" y="2087175"/>
              <a:chExt cx="2006075" cy="716437"/>
            </a:xfrm>
          </p:grpSpPr>
          <p:sp>
            <p:nvSpPr>
              <p:cNvPr id="41" name="직사각형 40">
                <a:extLst>
                  <a:ext uri="{FF2B5EF4-FFF2-40B4-BE49-F238E27FC236}">
                    <a16:creationId xmlns:a16="http://schemas.microsoft.com/office/drawing/2014/main" id="{3CD0ED14-6C2A-B343-AD2A-67CAB8B064B2}"/>
                  </a:ext>
                </a:extLst>
              </p:cNvPr>
              <p:cNvSpPr/>
              <p:nvPr/>
            </p:nvSpPr>
            <p:spPr>
              <a:xfrm>
                <a:off x="1556309" y="2087175"/>
                <a:ext cx="1932495" cy="71643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8D265B11-70BA-7C45-B177-34CDB7832F85}"/>
                  </a:ext>
                </a:extLst>
              </p:cNvPr>
              <p:cNvCxnSpPr/>
              <p:nvPr/>
            </p:nvCxnSpPr>
            <p:spPr>
              <a:xfrm>
                <a:off x="2241498" y="2412598"/>
                <a:ext cx="576226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5481F468-3FD5-3A44-81FE-C3BC2B6A7E31}"/>
                  </a:ext>
                </a:extLst>
              </p:cNvPr>
              <p:cNvSpPr txBox="1"/>
              <p:nvPr/>
            </p:nvSpPr>
            <p:spPr>
              <a:xfrm>
                <a:off x="2856260" y="2328079"/>
                <a:ext cx="706124" cy="1642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ko-KR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id="{5257101C-B43C-774B-B26D-D5ACCACF7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502" y="2956733"/>
              <a:ext cx="661740" cy="623462"/>
            </a:xfrm>
            <a:prstGeom prst="rect">
              <a:avLst/>
            </a:prstGeom>
          </p:spPr>
        </p:pic>
        <p:pic>
          <p:nvPicPr>
            <p:cNvPr id="62" name="그림 61">
              <a:extLst>
                <a:ext uri="{FF2B5EF4-FFF2-40B4-BE49-F238E27FC236}">
                  <a16:creationId xmlns:a16="http://schemas.microsoft.com/office/drawing/2014/main" id="{76968E31-5F59-C747-9DC3-B454977A8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5371" y="2956733"/>
              <a:ext cx="627685" cy="623462"/>
            </a:xfrm>
            <a:prstGeom prst="rect">
              <a:avLst/>
            </a:prstGeom>
          </p:spPr>
        </p:pic>
      </p:grpSp>
      <p:sp>
        <p:nvSpPr>
          <p:cNvPr id="63" name="오른쪽 화살표 32">
            <a:extLst>
              <a:ext uri="{FF2B5EF4-FFF2-40B4-BE49-F238E27FC236}">
                <a16:creationId xmlns:a16="http://schemas.microsoft.com/office/drawing/2014/main" id="{763E2292-05F4-934D-867B-F1FFA92F336A}"/>
              </a:ext>
            </a:extLst>
          </p:cNvPr>
          <p:cNvSpPr/>
          <p:nvPr/>
        </p:nvSpPr>
        <p:spPr>
          <a:xfrm>
            <a:off x="5103795" y="3129988"/>
            <a:ext cx="641028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F3367B4-5592-D24C-A641-B1105745CE4B}"/>
              </a:ext>
            </a:extLst>
          </p:cNvPr>
          <p:cNvGrpSpPr/>
          <p:nvPr/>
        </p:nvGrpSpPr>
        <p:grpSpPr>
          <a:xfrm>
            <a:off x="2735230" y="1916717"/>
            <a:ext cx="2749789" cy="2322470"/>
            <a:chOff x="4501290" y="1873007"/>
            <a:chExt cx="2749789" cy="2322470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CFB162F1-9C70-6B48-9114-ED99AD9F1B3A}"/>
                </a:ext>
              </a:extLst>
            </p:cNvPr>
            <p:cNvGrpSpPr/>
            <p:nvPr/>
          </p:nvGrpSpPr>
          <p:grpSpPr>
            <a:xfrm>
              <a:off x="4501290" y="1873007"/>
              <a:ext cx="2749789" cy="2322470"/>
              <a:chOff x="3830647" y="1624398"/>
              <a:chExt cx="2257357" cy="2322470"/>
            </a:xfrm>
          </p:grpSpPr>
          <p:sp>
            <p:nvSpPr>
              <p:cNvPr id="45" name="직사각형 44">
                <a:extLst>
                  <a:ext uri="{FF2B5EF4-FFF2-40B4-BE49-F238E27FC236}">
                    <a16:creationId xmlns:a16="http://schemas.microsoft.com/office/drawing/2014/main" id="{2081F9D8-BE99-FC4B-A390-1B424EFA2505}"/>
                  </a:ext>
                </a:extLst>
              </p:cNvPr>
              <p:cNvSpPr/>
              <p:nvPr/>
            </p:nvSpPr>
            <p:spPr>
              <a:xfrm>
                <a:off x="3830647" y="2084212"/>
                <a:ext cx="1887818" cy="186265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B217CE-AC94-2947-BF9D-1246773CECFF}"/>
                  </a:ext>
                </a:extLst>
              </p:cNvPr>
              <p:cNvSpPr txBox="1"/>
              <p:nvPr/>
            </p:nvSpPr>
            <p:spPr>
              <a:xfrm>
                <a:off x="3936067" y="2437362"/>
                <a:ext cx="131602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NanumSquare" panose="020B0600000101010101" pitchFamily="34" charset="-127"/>
                    <a:ea typeface="NanumSquare" panose="020B0600000101010101" pitchFamily="34" charset="-127"/>
                    <a:cs typeface="Arial" panose="020B0604020202020204" pitchFamily="34" charset="0"/>
                  </a:rPr>
                  <a:t>Lookups</a:t>
                </a:r>
              </a:p>
              <a:p>
                <a:r>
                  <a:rPr lang="en-US" altLang="ko-KR" b="1" dirty="0">
                    <a:latin typeface="NanumSquare" panose="020B0600000101010101" pitchFamily="34" charset="-127"/>
                    <a:ea typeface="NanumSquare" panose="020B0600000101010101" pitchFamily="34" charset="-127"/>
                    <a:cs typeface="Arial" panose="020B0604020202020204" pitchFamily="34" charset="0"/>
                  </a:rPr>
                  <a:t>Notes</a:t>
                </a:r>
              </a:p>
              <a:p>
                <a:r>
                  <a:rPr lang="en-US" altLang="ko-KR" b="1" dirty="0">
                    <a:latin typeface="NanumSquare" panose="020B0600000101010101" pitchFamily="34" charset="-127"/>
                    <a:ea typeface="NanumSquare" panose="020B0600000101010101" pitchFamily="34" charset="-127"/>
                    <a:cs typeface="Arial" panose="020B0604020202020204" pitchFamily="34" charset="0"/>
                  </a:rPr>
                  <a:t>Durations</a:t>
                </a:r>
              </a:p>
              <a:p>
                <a:r>
                  <a:rPr lang="en-US" altLang="ko-KR" b="1" dirty="0" err="1">
                    <a:latin typeface="NanumSquare" panose="020B0600000101010101" pitchFamily="34" charset="-127"/>
                    <a:ea typeface="NanumSquare" panose="020B0600000101010101" pitchFamily="34" charset="-127"/>
                    <a:cs typeface="Arial" panose="020B0604020202020204" pitchFamily="34" charset="0"/>
                  </a:rPr>
                  <a:t>Distincts</a:t>
                </a:r>
                <a:endParaRPr lang="en-US" altLang="ko-KR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endParaRPr>
              </a:p>
              <a:p>
                <a:endParaRPr lang="ko-KR" altLang="en-US" b="1" dirty="0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B078984-6B10-A843-B3F7-2EDD05E0A7D6}"/>
                  </a:ext>
                </a:extLst>
              </p:cNvPr>
              <p:cNvSpPr txBox="1"/>
              <p:nvPr/>
            </p:nvSpPr>
            <p:spPr>
              <a:xfrm>
                <a:off x="4080373" y="1624398"/>
                <a:ext cx="200763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Arial" panose="020B0604020202020204" pitchFamily="34" charset="0"/>
                  </a:rPr>
                  <a:t>악보 </a:t>
                </a:r>
                <a:r>
                  <a:rPr lang="en-US" altLang="ko-KR" b="1" dirty="0">
                    <a:latin typeface="NanumSquare ExtraBold" panose="020B0600000101010101" pitchFamily="34" charset="-127"/>
                    <a:ea typeface="NanumSquare ExtraBold" panose="020B0600000101010101" pitchFamily="34" charset="-127"/>
                    <a:cs typeface="Arial" panose="020B0604020202020204" pitchFamily="34" charset="0"/>
                  </a:rPr>
                  <a:t>mapping</a:t>
                </a:r>
                <a:endParaRPr lang="ko-KR" altLang="en-US" b="1" dirty="0">
                  <a:latin typeface="NanumSquare ExtraBold" panose="020B0600000101010101" pitchFamily="34" charset="-127"/>
                  <a:ea typeface="NanumSquare ExtraBold" panose="020B0600000101010101" pitchFamily="34" charset="-127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EFCDD21-D81B-9341-B458-548F2D03B155}"/>
                </a:ext>
              </a:extLst>
            </p:cNvPr>
            <p:cNvCxnSpPr/>
            <p:nvPr/>
          </p:nvCxnSpPr>
          <p:spPr>
            <a:xfrm flipV="1">
              <a:off x="5560589" y="3225019"/>
              <a:ext cx="564270" cy="47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89F794A-F9F1-ED48-9094-E9F3F879EA24}"/>
                </a:ext>
              </a:extLst>
            </p:cNvPr>
            <p:cNvSpPr txBox="1"/>
            <p:nvPr/>
          </p:nvSpPr>
          <p:spPr>
            <a:xfrm>
              <a:off x="6167683" y="3029012"/>
              <a:ext cx="601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>
                  <a:latin typeface="NanumSquare" panose="020B0600000101010101" pitchFamily="34" charset="-127"/>
                  <a:ea typeface="NanumSquare" panose="020B0600000101010101" pitchFamily="34" charset="-127"/>
                  <a:cs typeface="Arial" panose="020B0604020202020204" pitchFamily="34" charset="0"/>
                </a:rPr>
                <a:t>npz</a:t>
              </a:r>
              <a:endParaRPr lang="ko-KR" altLang="en-US" b="1" dirty="0">
                <a:latin typeface="NanumSquare" panose="020B0600000101010101" pitchFamily="34" charset="-127"/>
                <a:ea typeface="NanumSquare" panose="020B0600000101010101" pitchFamily="34" charset="-127"/>
                <a:cs typeface="Arial" panose="020B0604020202020204" pitchFamily="34" charset="0"/>
              </a:endParaRPr>
            </a:p>
          </p:txBody>
        </p:sp>
      </p:grpSp>
      <p:sp>
        <p:nvSpPr>
          <p:cNvPr id="65" name="오른쪽 화살표 35">
            <a:extLst>
              <a:ext uri="{FF2B5EF4-FFF2-40B4-BE49-F238E27FC236}">
                <a16:creationId xmlns:a16="http://schemas.microsoft.com/office/drawing/2014/main" id="{A15DC32A-5CA0-1746-BF99-2CF863388323}"/>
              </a:ext>
            </a:extLst>
          </p:cNvPr>
          <p:cNvSpPr/>
          <p:nvPr/>
        </p:nvSpPr>
        <p:spPr>
          <a:xfrm>
            <a:off x="6716648" y="3119494"/>
            <a:ext cx="641028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5DA86B0-B7F8-A94A-8269-F230754274ED}"/>
              </a:ext>
            </a:extLst>
          </p:cNvPr>
          <p:cNvSpPr txBox="1"/>
          <p:nvPr/>
        </p:nvSpPr>
        <p:spPr>
          <a:xfrm>
            <a:off x="7251080" y="3465733"/>
            <a:ext cx="27036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musegan</a:t>
            </a:r>
            <a:r>
              <a:rPr lang="en-US" altLang="ko-KR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 </a:t>
            </a:r>
            <a:r>
              <a:rPr lang="ko-KR" altLang="en-US" sz="1600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모델 사용</a:t>
            </a:r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6C11D407-2F79-1A47-BEBC-E0DE479A23E8}"/>
              </a:ext>
            </a:extLst>
          </p:cNvPr>
          <p:cNvSpPr/>
          <p:nvPr/>
        </p:nvSpPr>
        <p:spPr>
          <a:xfrm>
            <a:off x="8761474" y="4123757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Square ExtraBold" panose="020B0600000101010101" pitchFamily="34" charset="-127"/>
                <a:ea typeface="NanumSquare ExtraBold" panose="020B0600000101010101" pitchFamily="34" charset="-127"/>
              </a:rPr>
              <a:t>훈련</a:t>
            </a:r>
          </a:p>
        </p:txBody>
      </p:sp>
      <p:sp>
        <p:nvSpPr>
          <p:cNvPr id="68" name="오른쪽 중괄호 6">
            <a:extLst>
              <a:ext uri="{FF2B5EF4-FFF2-40B4-BE49-F238E27FC236}">
                <a16:creationId xmlns:a16="http://schemas.microsoft.com/office/drawing/2014/main" id="{734FFB1C-B366-6640-9AF3-463C4D9D66A9}"/>
              </a:ext>
            </a:extLst>
          </p:cNvPr>
          <p:cNvSpPr/>
          <p:nvPr/>
        </p:nvSpPr>
        <p:spPr>
          <a:xfrm>
            <a:off x="8523492" y="3938763"/>
            <a:ext cx="127000" cy="791384"/>
          </a:xfrm>
          <a:prstGeom prst="rightBrace">
            <a:avLst>
              <a:gd name="adj1" fmla="val 88655"/>
              <a:gd name="adj2" fmla="val 48395"/>
            </a:avLst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9" name="오른쪽 화살표 40">
            <a:extLst>
              <a:ext uri="{FF2B5EF4-FFF2-40B4-BE49-F238E27FC236}">
                <a16:creationId xmlns:a16="http://schemas.microsoft.com/office/drawing/2014/main" id="{1DC42EF4-5CC4-D748-A1EB-2397AA6E4FA7}"/>
              </a:ext>
            </a:extLst>
          </p:cNvPr>
          <p:cNvSpPr/>
          <p:nvPr/>
        </p:nvSpPr>
        <p:spPr>
          <a:xfrm>
            <a:off x="9194731" y="3169565"/>
            <a:ext cx="641028" cy="36933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481974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2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1578B"/>
          </a:solidFill>
          <a:prstDash val="solid"/>
          <a:miter lim="8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non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1" dirty="0" err="1" smtClean="0">
            <a:solidFill>
              <a:schemeClr val="tx1">
                <a:lumMod val="85000"/>
                <a:lumOff val="15000"/>
              </a:schemeClr>
            </a:solidFill>
            <a:latin typeface="NanumSquare" panose="020B0600000101010101" pitchFamily="34" charset="-127"/>
            <a:ea typeface="NanumSquare" panose="020B0600000101010101" pitchFamily="34" charset="-127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1928</TotalTime>
  <Words>1479</Words>
  <Application>Microsoft Macintosh PowerPoint</Application>
  <PresentationFormat>와이드스크린</PresentationFormat>
  <Paragraphs>308</Paragraphs>
  <Slides>23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GoyangDeogyang EB</vt:lpstr>
      <vt:lpstr>NanumSquare ExtraBold</vt:lpstr>
      <vt:lpstr>NanumSquare Light</vt:lpstr>
      <vt:lpstr>NanumGothic</vt:lpstr>
      <vt:lpstr>Cafe24 Ohsquare</vt:lpstr>
      <vt:lpstr>Gmarket Sans TTF</vt:lpstr>
      <vt:lpstr>NanumGothic</vt:lpstr>
      <vt:lpstr>Calibri</vt:lpstr>
      <vt:lpstr>Arial Narrow</vt:lpstr>
      <vt:lpstr>NanumSquare</vt:lpstr>
      <vt:lpstr>맑은 고딕</vt:lpstr>
      <vt:lpstr>BM Dohyeon</vt:lpstr>
      <vt:lpstr>Arial</vt:lpstr>
      <vt:lpstr>10X10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j20311@naver.com</cp:lastModifiedBy>
  <cp:revision>112</cp:revision>
  <dcterms:modified xsi:type="dcterms:W3CDTF">2020-09-23T01:56:15Z</dcterms:modified>
  <cp:category/>
</cp:coreProperties>
</file>